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55" r:id="rId2"/>
    <p:sldId id="446" r:id="rId3"/>
    <p:sldId id="435" r:id="rId4"/>
    <p:sldId id="436" r:id="rId5"/>
    <p:sldId id="437" r:id="rId6"/>
    <p:sldId id="434" r:id="rId7"/>
    <p:sldId id="448" r:id="rId8"/>
    <p:sldId id="358" r:id="rId9"/>
    <p:sldId id="450" r:id="rId10"/>
    <p:sldId id="438" r:id="rId11"/>
    <p:sldId id="451" r:id="rId12"/>
    <p:sldId id="442" r:id="rId13"/>
    <p:sldId id="439" r:id="rId14"/>
    <p:sldId id="428" r:id="rId15"/>
    <p:sldId id="429" r:id="rId16"/>
    <p:sldId id="430" r:id="rId17"/>
    <p:sldId id="431" r:id="rId18"/>
    <p:sldId id="432" r:id="rId19"/>
    <p:sldId id="440" r:id="rId20"/>
    <p:sldId id="453" r:id="rId21"/>
    <p:sldId id="455" r:id="rId22"/>
    <p:sldId id="454" r:id="rId23"/>
    <p:sldId id="452" r:id="rId24"/>
    <p:sldId id="457" r:id="rId25"/>
    <p:sldId id="4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96"/>
    <p:restoredTop sz="96405"/>
  </p:normalViewPr>
  <p:slideViewPr>
    <p:cSldViewPr snapToGrid="0" snapToObjects="1">
      <p:cViewPr varScale="1">
        <p:scale>
          <a:sx n="133" d="100"/>
          <a:sy n="133" d="100"/>
        </p:scale>
        <p:origin x="208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087B7-65F2-F241-81CB-6C981015264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9D687-D4AC-6148-A00C-E11ED435B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2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AF72A22F-E3DC-ED4C-96E1-F3399893F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ADF1A3B7-6C21-D848-BB23-397FBD92B1A9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AB218769-9F8D-8341-A270-C2C977AC4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D221036-BC94-E645-834A-20B694C70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C001A1C4-90D9-F64E-BE60-D87ACC7EAC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15DD3CC-2E65-B24F-907F-C1E2779BAC06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B8208827-3059-764C-9742-9D4B376B78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0D1B04F-CE0F-9E44-AE3E-D395964FF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FD51-EB34-2D40-AE9D-E050CA2B0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E3BAF-7047-024A-AFD6-4B8405557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746F9-82CF-EF49-AB12-D4025787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E425C-0F79-5A46-AA3D-37B14785D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ADF5-40E0-8E44-934D-A6127991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0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6F4-3B41-E84E-8EA3-96D69E7F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C939C-05D5-8140-A966-46375EB3E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C57D5-F616-004D-BDD5-513A80737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3E624-4780-D04D-890C-CD2B57D6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F1E06-5559-444D-B577-1A1D41D3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3907CC-C296-864A-879D-ACCE45CAA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5B5D2-DE28-6444-AB15-ED6F4262E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6EAD-B4F1-404F-9948-7FAFB90C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59657-A1A4-1640-80A7-37CBAF05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1E524-E7B0-364B-8CEC-742F880E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3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124D-AEFE-0447-BA11-26496636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6EA36-AB4A-AA44-84F8-1429612A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F9E29-F34A-F343-A45F-2A825BA0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312EB-948F-2D44-9744-6A645631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E73CB-8916-8743-87DA-ECEA9AA0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1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D444-4FFF-2F40-A723-E8202D01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4BADA-3964-8542-B9CC-85F2537F9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1BBA4-EF57-2C43-8B32-8C48B146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81A0F-4378-7240-ADB5-BD5041FB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0AB6D-DFA1-1A40-A1A6-6A98BE7F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1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50B8-B707-FC44-B662-E21A4F5D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1776-624B-A845-B92C-CEB8F561C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04455-6CA4-C94E-900B-8D93DDAEE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F4350-4B02-6540-8CE4-25BAA7CF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2ED56-C4FF-D347-AEB3-554FBB7C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507A8-0206-2642-BDE8-6EA5C115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64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06A7-0BDE-C841-B1FB-C8D608C5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131DA-310F-C043-BF3E-C3D5CC1EB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10F50-A0CC-1144-8C58-1776CCCF8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7B608-ADF5-134C-8D07-F3F1E676E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C8D07-C90D-7E4F-ABBF-E588237E1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234C6-6CCA-744B-977B-8BB697F7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5C62D-B0D3-C246-9AF6-F8DAAF91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A8792-345E-8944-99A2-6D0BFF94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5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171B-B9DC-1C46-8E6D-50D47485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9E732-35E0-D144-9EAF-C969A2D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1DFAE-D90B-B943-85D6-ECF7FE86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4A384-6FB3-8046-AA23-072DF051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7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C3550-4E3F-5F43-9E58-984A7506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90294A-C69D-754E-B011-6F7F3DB2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0C16D-9E2E-4F4B-A806-A1B2B3B8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14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A6F4-A471-CD40-84B5-9F85A32A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3980D-E95A-2741-BB34-00D9183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B212C-5C53-CF48-9792-8CFFF8C65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E5574-8EFF-A74A-8B09-329D27D6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65746-5155-544A-BA92-CE82DD53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D05FF-F732-C744-B54E-6E36D20C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8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E0EB-0794-1D45-91C5-2F135B6A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DC8B21-D62D-9243-8F03-76BE0F224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99530-78B5-9D45-8BEF-477080BE4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6B9E7-1296-EA4B-A21C-4F856702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BC13D-DA68-1248-9429-BD1C0ACD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13133-AC00-474B-98C0-0F6CB545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1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7B33F-0C1A-494A-B342-4D98706C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62922-00BF-C748-A5A1-4473F637D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AECAD-ABB2-AF41-9522-939B81C55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38202-A83F-2648-89EF-73613BAAFE63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3F214-0366-E446-BA23-E8C4ADAE1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88FA4-5C51-4B44-BEBC-6D5ADB591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42CA8-B710-E940-9DFD-D04A613E0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7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7" descr="Image may contain: 4 people, including Vladimir Mandelshtam and Joel Mallory, people smiling, people standing, tree, plant, shoes and outdoor">
            <a:extLst>
              <a:ext uri="{FF2B5EF4-FFF2-40B4-BE49-F238E27FC236}">
                <a16:creationId xmlns:a16="http://schemas.microsoft.com/office/drawing/2014/main" id="{147814F8-8B9C-8F4B-8630-C7AAA6CC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204" y="1314941"/>
            <a:ext cx="7390744" cy="554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3">
            <a:extLst>
              <a:ext uri="{FF2B5EF4-FFF2-40B4-BE49-F238E27FC236}">
                <a16:creationId xmlns:a16="http://schemas.microsoft.com/office/drawing/2014/main" id="{5F7B584C-8108-374E-99BA-B5E60875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307" y="2793949"/>
            <a:ext cx="191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rgbClr val="FFFF00"/>
                </a:solidFill>
                <a:latin typeface="Comic Sans MS" panose="030F0902030302020204" pitchFamily="66" charset="0"/>
              </a:rPr>
              <a:t>Shane Flynn</a:t>
            </a:r>
            <a:endParaRPr lang="en-US" altLang="en-US" sz="2400" dirty="0">
              <a:solidFill>
                <a:srgbClr val="FFFF00"/>
              </a:solidFill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5C6EA45-D363-CD4B-B42F-0502646E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53" y="22225"/>
            <a:ext cx="963484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800080"/>
                </a:solidFill>
              </a:rPr>
              <a:t>Sampling general distributions with quasi-regular grids: Applications to the calculations of vibrational spectra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/>
              <a:t>Vladimir </a:t>
            </a:r>
            <a:r>
              <a:rPr lang="en-US" altLang="en-US" sz="2000" dirty="0" err="1"/>
              <a:t>Mandelshtam</a:t>
            </a:r>
            <a:r>
              <a:rPr lang="en-US" altLang="en-US" sz="2000" dirty="0"/>
              <a:t>,    University of California, Irvine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C3743A9-63DF-A741-A521-EAA4E0E46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991" y="6295186"/>
            <a:ext cx="9476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2400">
                <a:solidFill>
                  <a:srgbClr val="FFFF00"/>
                </a:solidFill>
                <a:latin typeface="Comic Sans MS" panose="030F0902030302020204" pitchFamily="66" charset="0"/>
              </a:rPr>
              <a:t>1 B.C.</a:t>
            </a:r>
            <a:endParaRPr lang="en-US" alt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D6858938-811A-864D-A843-DE38B708A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76" y="228600"/>
            <a:ext cx="11119103" cy="914400"/>
          </a:xfrm>
        </p:spPr>
        <p:txBody>
          <a:bodyPr/>
          <a:lstStyle/>
          <a:p>
            <a:r>
              <a:rPr lang="en-US" altLang="en-US" sz="2800" b="1" dirty="0">
                <a:solidFill>
                  <a:srgbClr val="7030A0"/>
                </a:solidFill>
              </a:rPr>
              <a:t>Calculating vibrational molecular spectra using distributed Gaussian basis.</a:t>
            </a:r>
          </a:p>
        </p:txBody>
      </p:sp>
      <p:sp>
        <p:nvSpPr>
          <p:cNvPr id="25602" name="TextBox 38">
            <a:extLst>
              <a:ext uri="{FF2B5EF4-FFF2-40B4-BE49-F238E27FC236}">
                <a16:creationId xmlns:a16="http://schemas.microsoft.com/office/drawing/2014/main" id="{35BD7F01-010B-544F-A782-D168539E5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106168"/>
            <a:ext cx="68580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800080"/>
                </a:solidFill>
              </a:rPr>
              <a:t>Davis &amp; Heller   </a:t>
            </a:r>
            <a:r>
              <a:rPr lang="en-US" altLang="en-US" sz="2400" dirty="0"/>
              <a:t>(J. </a:t>
            </a:r>
            <a:r>
              <a:rPr lang="en-US" altLang="en-US" sz="2400" dirty="0" err="1"/>
              <a:t>Comput</a:t>
            </a:r>
            <a:r>
              <a:rPr lang="en-US" altLang="en-US" sz="2400" dirty="0"/>
              <a:t>. Phys. 1979 )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800080"/>
                </a:solidFill>
              </a:rPr>
              <a:t>Hamilton &amp; Light.  </a:t>
            </a:r>
            <a:r>
              <a:rPr lang="en-US" altLang="en-US" sz="2400" dirty="0"/>
              <a:t>(J. Chem. Phys. 1986)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None/>
            </a:pPr>
            <a:r>
              <a:rPr lang="en-US" altLang="en-US" sz="2400" dirty="0" err="1">
                <a:solidFill>
                  <a:srgbClr val="800080"/>
                </a:solidFill>
              </a:rPr>
              <a:t>Bacic</a:t>
            </a:r>
            <a:r>
              <a:rPr lang="en-US" altLang="en-US" sz="2400" dirty="0">
                <a:solidFill>
                  <a:srgbClr val="800080"/>
                </a:solidFill>
              </a:rPr>
              <a:t> &amp; Light.  </a:t>
            </a:r>
            <a:r>
              <a:rPr lang="en-US" altLang="en-US" sz="2400" dirty="0"/>
              <a:t>(J. Chem. Phys. 1986, 1987, 1988)</a:t>
            </a:r>
          </a:p>
          <a:p>
            <a:pPr>
              <a:spcBef>
                <a:spcPct val="0"/>
              </a:spcBef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800080"/>
                </a:solidFill>
              </a:rPr>
              <a:t>Garashchuk</a:t>
            </a:r>
            <a:r>
              <a:rPr lang="en-US" altLang="en-US" sz="2400" dirty="0">
                <a:solidFill>
                  <a:srgbClr val="800080"/>
                </a:solidFill>
              </a:rPr>
              <a:t> &amp; Light   </a:t>
            </a:r>
            <a:r>
              <a:rPr lang="en-US" altLang="en-US" sz="2400" dirty="0"/>
              <a:t>(J. Chem. Phys. 2001)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800080"/>
                </a:solidFill>
              </a:rPr>
              <a:t>Poirier &amp; Light.  </a:t>
            </a:r>
            <a:r>
              <a:rPr lang="en-US" altLang="en-US" sz="2400" dirty="0"/>
              <a:t>(J. Chem. Phys. 2000)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800080"/>
                </a:solidFill>
              </a:rPr>
              <a:t>Manzhos</a:t>
            </a:r>
            <a:r>
              <a:rPr lang="en-US" altLang="en-US" sz="2400" dirty="0">
                <a:solidFill>
                  <a:srgbClr val="800080"/>
                </a:solidFill>
              </a:rPr>
              <a:t> &amp; Carrington   </a:t>
            </a:r>
            <a:r>
              <a:rPr lang="en-US" altLang="en-US" sz="2400" dirty="0"/>
              <a:t>(J. Chem. Phys. 2016)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32DF675-C1D5-8549-BB09-CABDD1D38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61" y="72609"/>
            <a:ext cx="11994078" cy="73682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2400" b="1" dirty="0">
                <a:solidFill>
                  <a:srgbClr val="0070C0"/>
                </a:solidFill>
              </a:rPr>
              <a:t>Calculating </a:t>
            </a:r>
            <a:r>
              <a:rPr lang="en-US" altLang="en-US" sz="2400" b="1" dirty="0" err="1">
                <a:solidFill>
                  <a:srgbClr val="0070C0"/>
                </a:solidFill>
              </a:rPr>
              <a:t>eigenenergies</a:t>
            </a:r>
            <a:r>
              <a:rPr lang="en-US" altLang="en-US" sz="2400" b="1" dirty="0">
                <a:solidFill>
                  <a:srgbClr val="0070C0"/>
                </a:solidFill>
              </a:rPr>
              <a:t> and eigenfunctions of a </a:t>
            </a:r>
            <a:r>
              <a:rPr lang="en-US" altLang="en-US" sz="2400" b="1" dirty="0"/>
              <a:t>d</a:t>
            </a:r>
            <a:r>
              <a:rPr lang="en-US" altLang="en-US" sz="2400" b="1" dirty="0">
                <a:solidFill>
                  <a:srgbClr val="0070C0"/>
                </a:solidFill>
              </a:rPr>
              <a:t>-dimensional Hamiltonian using a distributed Gaussian basis in Cartesian coordinates</a:t>
            </a:r>
            <a:endParaRPr lang="en-US" altLang="en-US" sz="1800" b="1" dirty="0">
              <a:solidFill>
                <a:srgbClr val="0070C0"/>
              </a:solidFill>
            </a:endParaRPr>
          </a:p>
        </p:txBody>
      </p:sp>
      <p:pic>
        <p:nvPicPr>
          <p:cNvPr id="26626" name="Picture 17">
            <a:extLst>
              <a:ext uri="{FF2B5EF4-FFF2-40B4-BE49-F238E27FC236}">
                <a16:creationId xmlns:a16="http://schemas.microsoft.com/office/drawing/2014/main" id="{4EFA1115-B061-804F-82B4-AC09B84C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4419057"/>
            <a:ext cx="7778750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27" name="Group 27">
            <a:extLst>
              <a:ext uri="{FF2B5EF4-FFF2-40B4-BE49-F238E27FC236}">
                <a16:creationId xmlns:a16="http://schemas.microsoft.com/office/drawing/2014/main" id="{150A4524-D258-C24A-B832-1DE1178568D9}"/>
              </a:ext>
            </a:extLst>
          </p:cNvPr>
          <p:cNvGrpSpPr>
            <a:grpSpLocks/>
          </p:cNvGrpSpPr>
          <p:nvPr/>
        </p:nvGrpSpPr>
        <p:grpSpPr bwMode="auto">
          <a:xfrm>
            <a:off x="1598614" y="747539"/>
            <a:ext cx="8002587" cy="692150"/>
            <a:chOff x="-1929" y="431342"/>
            <a:chExt cx="8002929" cy="691518"/>
          </a:xfrm>
        </p:grpSpPr>
        <p:pic>
          <p:nvPicPr>
            <p:cNvPr id="26645" name="Picture 6">
              <a:extLst>
                <a:ext uri="{FF2B5EF4-FFF2-40B4-BE49-F238E27FC236}">
                  <a16:creationId xmlns:a16="http://schemas.microsoft.com/office/drawing/2014/main" id="{15B44EE7-38FE-BE4B-8EC6-EEF7A42B9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53" y="431342"/>
              <a:ext cx="2384547" cy="691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6" name="TextBox 24">
              <a:extLst>
                <a:ext uri="{FF2B5EF4-FFF2-40B4-BE49-F238E27FC236}">
                  <a16:creationId xmlns:a16="http://schemas.microsoft.com/office/drawing/2014/main" id="{4F8ADD7A-26FB-7B44-9EEF-3FDAB4E62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29" y="570350"/>
              <a:ext cx="52790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800080"/>
                  </a:solidFill>
                </a:rPr>
                <a:t>Hamiltonian</a:t>
              </a:r>
              <a:r>
                <a:rPr lang="en-US" altLang="en-US" sz="2000" dirty="0">
                  <a:solidFill>
                    <a:srgbClr val="800080"/>
                  </a:solidFill>
                  <a:sym typeface="Wingdings" pitchFamily="2" charset="2"/>
                </a:rPr>
                <a:t> (mass-scaled Cartesian coordinates):</a:t>
              </a:r>
              <a:endParaRPr lang="en-US" altLang="en-US" sz="2000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26628" name="Group 28">
            <a:extLst>
              <a:ext uri="{FF2B5EF4-FFF2-40B4-BE49-F238E27FC236}">
                <a16:creationId xmlns:a16="http://schemas.microsoft.com/office/drawing/2014/main" id="{BBB63ABE-85FA-554F-802F-87B9B8DAB8F7}"/>
              </a:ext>
            </a:extLst>
          </p:cNvPr>
          <p:cNvGrpSpPr>
            <a:grpSpLocks/>
          </p:cNvGrpSpPr>
          <p:nvPr/>
        </p:nvGrpSpPr>
        <p:grpSpPr bwMode="auto">
          <a:xfrm>
            <a:off x="1695450" y="1577863"/>
            <a:ext cx="8101693" cy="511175"/>
            <a:chOff x="0" y="1271625"/>
            <a:chExt cx="8101556" cy="511753"/>
          </a:xfrm>
        </p:grpSpPr>
        <p:grpSp>
          <p:nvGrpSpPr>
            <p:cNvPr id="26641" name="Group 23">
              <a:extLst>
                <a:ext uri="{FF2B5EF4-FFF2-40B4-BE49-F238E27FC236}">
                  <a16:creationId xmlns:a16="http://schemas.microsoft.com/office/drawing/2014/main" id="{6A197A9B-DA7C-6943-B49F-83A78E8219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0429" y="1271625"/>
              <a:ext cx="5721127" cy="508417"/>
              <a:chOff x="663396" y="1371600"/>
              <a:chExt cx="6294961" cy="508417"/>
            </a:xfrm>
          </p:grpSpPr>
          <p:pic>
            <p:nvPicPr>
              <p:cNvPr id="26643" name="Picture 11">
                <a:extLst>
                  <a:ext uri="{FF2B5EF4-FFF2-40B4-BE49-F238E27FC236}">
                    <a16:creationId xmlns:a16="http://schemas.microsoft.com/office/drawing/2014/main" id="{080CFB3D-E7F8-D64E-8FBA-CC4A56D94E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396" y="1371600"/>
                <a:ext cx="4662781" cy="508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44" name="TextBox 22">
                <a:extLst>
                  <a:ext uri="{FF2B5EF4-FFF2-40B4-BE49-F238E27FC236}">
                    <a16:creationId xmlns:a16="http://schemas.microsoft.com/office/drawing/2014/main" id="{DC03CBCC-D381-124B-8605-8E8205E100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05860" y="1433443"/>
                <a:ext cx="1452497" cy="369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/>
                  <a:t>(</a:t>
                </a:r>
                <a:r>
                  <a:rPr lang="en-US" altLang="en-US" sz="1800" dirty="0" err="1"/>
                  <a:t>i</a:t>
                </a:r>
                <a:r>
                  <a:rPr lang="en-US" altLang="en-US" sz="1800" dirty="0"/>
                  <a:t>=1, …, N)</a:t>
                </a:r>
              </a:p>
            </p:txBody>
          </p:sp>
        </p:grpSp>
        <p:sp>
          <p:nvSpPr>
            <p:cNvPr id="26642" name="TextBox 29">
              <a:extLst>
                <a:ext uri="{FF2B5EF4-FFF2-40B4-BE49-F238E27FC236}">
                  <a16:creationId xmlns:a16="http://schemas.microsoft.com/office/drawing/2014/main" id="{C728B585-6C0E-BD48-A449-E8CA42287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83268"/>
              <a:ext cx="17700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800080"/>
                  </a:solidFill>
                </a:rPr>
                <a:t>Gaussian basis:</a:t>
              </a:r>
            </a:p>
          </p:txBody>
        </p:sp>
      </p:grpSp>
      <p:grpSp>
        <p:nvGrpSpPr>
          <p:cNvPr id="26630" name="Group 35">
            <a:extLst>
              <a:ext uri="{FF2B5EF4-FFF2-40B4-BE49-F238E27FC236}">
                <a16:creationId xmlns:a16="http://schemas.microsoft.com/office/drawing/2014/main" id="{A396B24E-48B1-3F45-8361-FF79D4C77772}"/>
              </a:ext>
            </a:extLst>
          </p:cNvPr>
          <p:cNvGrpSpPr>
            <a:grpSpLocks/>
          </p:cNvGrpSpPr>
          <p:nvPr/>
        </p:nvGrpSpPr>
        <p:grpSpPr bwMode="auto">
          <a:xfrm>
            <a:off x="768993" y="2295101"/>
            <a:ext cx="9554090" cy="873230"/>
            <a:chOff x="-867290" y="2819400"/>
            <a:chExt cx="9554090" cy="777753"/>
          </a:xfrm>
        </p:grpSpPr>
        <p:pic>
          <p:nvPicPr>
            <p:cNvPr id="26637" name="Picture 15">
              <a:extLst>
                <a:ext uri="{FF2B5EF4-FFF2-40B4-BE49-F238E27FC236}">
                  <a16:creationId xmlns:a16="http://schemas.microsoft.com/office/drawing/2014/main" id="{D2CFA4E1-D5E2-E14D-8345-9A048AD0C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819400"/>
              <a:ext cx="6477000" cy="7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8" name="TextBox 32">
              <a:extLst>
                <a:ext uri="{FF2B5EF4-FFF2-40B4-BE49-F238E27FC236}">
                  <a16:creationId xmlns:a16="http://schemas.microsoft.com/office/drawing/2014/main" id="{5BB704EA-B6B0-3F41-A41C-1FAD7EA1A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67290" y="2889502"/>
              <a:ext cx="2789756" cy="707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800080"/>
                  </a:solidFill>
                </a:rPr>
                <a:t>Product of two Gaussians is </a:t>
              </a:r>
              <a:r>
                <a:rPr lang="en-US" altLang="en-US" sz="2000" dirty="0" err="1">
                  <a:solidFill>
                    <a:srgbClr val="800080"/>
                  </a:solidFill>
                </a:rPr>
                <a:t>aGaussian</a:t>
              </a:r>
              <a:endParaRPr lang="en-US" altLang="en-US" sz="2000" dirty="0">
                <a:solidFill>
                  <a:srgbClr val="800080"/>
                </a:solidFill>
              </a:endParaRPr>
            </a:p>
          </p:txBody>
        </p:sp>
      </p:grpSp>
      <p:sp>
        <p:nvSpPr>
          <p:cNvPr id="26636" name="TextBox 33">
            <a:extLst>
              <a:ext uri="{FF2B5EF4-FFF2-40B4-BE49-F238E27FC236}">
                <a16:creationId xmlns:a16="http://schemas.microsoft.com/office/drawing/2014/main" id="{101A491A-7FD4-2647-B45F-0BAD007B0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61" y="3427827"/>
            <a:ext cx="34597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800080"/>
                </a:solidFill>
              </a:rPr>
              <a:t>The kinetic energy and overlap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800080"/>
                </a:solidFill>
              </a:rPr>
              <a:t>matrices are analytic:</a:t>
            </a:r>
          </a:p>
        </p:txBody>
      </p:sp>
      <p:grpSp>
        <p:nvGrpSpPr>
          <p:cNvPr id="26632" name="Group 37">
            <a:extLst>
              <a:ext uri="{FF2B5EF4-FFF2-40B4-BE49-F238E27FC236}">
                <a16:creationId xmlns:a16="http://schemas.microsoft.com/office/drawing/2014/main" id="{C8DB3188-A3D8-DC4D-BEE7-AC511564387D}"/>
              </a:ext>
            </a:extLst>
          </p:cNvPr>
          <p:cNvGrpSpPr>
            <a:grpSpLocks/>
          </p:cNvGrpSpPr>
          <p:nvPr/>
        </p:nvGrpSpPr>
        <p:grpSpPr bwMode="auto">
          <a:xfrm>
            <a:off x="1482738" y="6086604"/>
            <a:ext cx="6913562" cy="503237"/>
            <a:chOff x="324977" y="6430636"/>
            <a:chExt cx="6914023" cy="503705"/>
          </a:xfrm>
        </p:grpSpPr>
        <p:pic>
          <p:nvPicPr>
            <p:cNvPr id="26633" name="Picture 21">
              <a:extLst>
                <a:ext uri="{FF2B5EF4-FFF2-40B4-BE49-F238E27FC236}">
                  <a16:creationId xmlns:a16="http://schemas.microsoft.com/office/drawing/2014/main" id="{9DE590CD-3986-F44E-B316-55D55C5356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700" y="6430636"/>
              <a:ext cx="2908300" cy="449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4" name="TextBox 34">
              <a:extLst>
                <a:ext uri="{FF2B5EF4-FFF2-40B4-BE49-F238E27FC236}">
                  <a16:creationId xmlns:a16="http://schemas.microsoft.com/office/drawing/2014/main" id="{83B4625D-057C-C548-99E7-0C9E5E495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977" y="6534231"/>
              <a:ext cx="36968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800080"/>
                  </a:solidFill>
                </a:rPr>
                <a:t>Generalized eigenvalue problem: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7AAF2BE-E5C4-C745-8F9D-1D4DE977D93A}"/>
              </a:ext>
            </a:extLst>
          </p:cNvPr>
          <p:cNvSpPr/>
          <p:nvPr/>
        </p:nvSpPr>
        <p:spPr>
          <a:xfrm>
            <a:off x="98961" y="4704104"/>
            <a:ext cx="4062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800080"/>
                </a:solidFill>
              </a:rPr>
              <a:t>Potential energy matrix elements are computed by sparse Gauss-Hermit </a:t>
            </a:r>
            <a:r>
              <a:rPr lang="en-US" altLang="en-US" dirty="0" err="1">
                <a:solidFill>
                  <a:srgbClr val="800080"/>
                </a:solidFill>
              </a:rPr>
              <a:t>quadratures</a:t>
            </a:r>
            <a:r>
              <a:rPr lang="en-US" altLang="en-US" dirty="0">
                <a:solidFill>
                  <a:srgbClr val="800080"/>
                </a:solidFill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3F8D6-54BF-7445-AD73-5FE738230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3250" y="3309564"/>
            <a:ext cx="2920653" cy="776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E6FC4-1FE0-7048-8CAD-438E07AA1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173" y="3427827"/>
            <a:ext cx="2173588" cy="4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6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>
            <a:extLst>
              <a:ext uri="{FF2B5EF4-FFF2-40B4-BE49-F238E27FC236}">
                <a16:creationId xmlns:a16="http://schemas.microsoft.com/office/drawing/2014/main" id="{94113608-967B-F241-9461-8ED8D195F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7" y="356260"/>
            <a:ext cx="11790319" cy="622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32DF675-C1D5-8549-BB09-CABDD1D38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7500" y="-123480"/>
            <a:ext cx="11531600" cy="1046162"/>
          </a:xfrm>
        </p:spPr>
        <p:txBody>
          <a:bodyPr>
            <a:normAutofit/>
          </a:bodyPr>
          <a:lstStyle/>
          <a:p>
            <a:pPr algn="ctr"/>
            <a:r>
              <a:rPr lang="en-US" altLang="en-US" sz="2400" b="1" dirty="0">
                <a:solidFill>
                  <a:srgbClr val="0070C0"/>
                </a:solidFill>
              </a:rPr>
              <a:t>Given a potential energy </a:t>
            </a:r>
            <a:r>
              <a:rPr lang="en-US" sz="2400" dirty="0"/>
              <a:t>V(r), </a:t>
            </a:r>
            <a:r>
              <a:rPr lang="en-US" sz="2400" b="1" dirty="0">
                <a:solidFill>
                  <a:srgbClr val="0070C0"/>
                </a:solidFill>
              </a:rPr>
              <a:t>h</a:t>
            </a:r>
            <a:r>
              <a:rPr lang="en-US" altLang="en-US" sz="2400" b="1" dirty="0">
                <a:solidFill>
                  <a:srgbClr val="0070C0"/>
                </a:solidFill>
              </a:rPr>
              <a:t>ow to distribute Gaussians?</a:t>
            </a:r>
            <a:endParaRPr lang="en-US" altLang="en-US" sz="1800" b="1" dirty="0">
              <a:solidFill>
                <a:srgbClr val="7030A0"/>
              </a:solidFill>
            </a:endParaRPr>
          </a:p>
        </p:txBody>
      </p:sp>
      <p:grpSp>
        <p:nvGrpSpPr>
          <p:cNvPr id="26641" name="Group 23">
            <a:extLst>
              <a:ext uri="{FF2B5EF4-FFF2-40B4-BE49-F238E27FC236}">
                <a16:creationId xmlns:a16="http://schemas.microsoft.com/office/drawing/2014/main" id="{6A197A9B-DA7C-6943-B49F-83A78E821975}"/>
              </a:ext>
            </a:extLst>
          </p:cNvPr>
          <p:cNvGrpSpPr>
            <a:grpSpLocks/>
          </p:cNvGrpSpPr>
          <p:nvPr/>
        </p:nvGrpSpPr>
        <p:grpSpPr bwMode="auto">
          <a:xfrm>
            <a:off x="3024613" y="976079"/>
            <a:ext cx="7348320" cy="507842"/>
            <a:chOff x="935973" y="1438317"/>
            <a:chExt cx="7694884" cy="508417"/>
          </a:xfrm>
        </p:grpSpPr>
        <p:pic>
          <p:nvPicPr>
            <p:cNvPr id="26643" name="Picture 11">
              <a:extLst>
                <a:ext uri="{FF2B5EF4-FFF2-40B4-BE49-F238E27FC236}">
                  <a16:creationId xmlns:a16="http://schemas.microsoft.com/office/drawing/2014/main" id="{080CFB3D-E7F8-D64E-8FBA-CC4A56D94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973" y="1438317"/>
              <a:ext cx="4662781" cy="508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4" name="TextBox 22">
              <a:extLst>
                <a:ext uri="{FF2B5EF4-FFF2-40B4-BE49-F238E27FC236}">
                  <a16:creationId xmlns:a16="http://schemas.microsoft.com/office/drawing/2014/main" id="{DC03CBCC-D381-124B-8605-8E8205E10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8075" y="1507652"/>
              <a:ext cx="2792782" cy="36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(</a:t>
              </a:r>
              <a:r>
                <a:rPr lang="en-US" altLang="en-US" sz="1800" dirty="0" err="1"/>
                <a:t>i</a:t>
              </a:r>
              <a:r>
                <a:rPr lang="en-US" altLang="en-US" sz="1800" dirty="0"/>
                <a:t>=1, …, 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640" name="TextBox 31">
                <a:extLst>
                  <a:ext uri="{FF2B5EF4-FFF2-40B4-BE49-F238E27FC236}">
                    <a16:creationId xmlns:a16="http://schemas.microsoft.com/office/drawing/2014/main" id="{05726BD2-997B-B448-814B-17BACD4FF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500" y="4694182"/>
                <a:ext cx="11874500" cy="2062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Assuming </a:t>
                </a:r>
                <a:r>
                  <a:rPr lang="en-US" altLang="en-US" sz="20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quasi-regular</a:t>
                </a:r>
                <a:r>
                  <a:rPr lang="en-US" altLang="en-US" sz="20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basis, </a:t>
                </a:r>
                <a:r>
                  <a:rPr lang="en-US" altLang="en-US" sz="2000" dirty="0">
                    <a:solidFill>
                      <a:srgbClr val="7030A0"/>
                    </a:solidFill>
                  </a:rPr>
                  <a:t>the distances should scale as </a:t>
                </a:r>
                <a:r>
                  <a:rPr lang="en-US" altLang="en-US" sz="2000" dirty="0">
                    <a:solidFill>
                      <a:srgbClr val="800080"/>
                    </a:solidFill>
                  </a:rPr>
                  <a:t>  </a:t>
                </a:r>
                <a:r>
                  <a:rPr lang="en-US" altLang="en-US" sz="2000" dirty="0"/>
                  <a:t>~ </a:t>
                </a:r>
                <a:r>
                  <a:rPr lang="en-US" altLang="en-US" sz="2400" dirty="0"/>
                  <a:t>[</a:t>
                </a:r>
                <a:r>
                  <a:rPr lang="en-US" altLang="en-US" sz="2000" dirty="0"/>
                  <a:t>P(</a:t>
                </a:r>
                <a:r>
                  <a:rPr lang="en-US" altLang="en-US" sz="2000" dirty="0" err="1"/>
                  <a:t>r</a:t>
                </a:r>
                <a:r>
                  <a:rPr lang="en-US" altLang="en-US" sz="2000" baseline="-25000" dirty="0" err="1"/>
                  <a:t>i</a:t>
                </a:r>
                <a:r>
                  <a:rPr lang="en-US" altLang="en-US" sz="2000" dirty="0"/>
                  <a:t>)</a:t>
                </a:r>
                <a:r>
                  <a:rPr lang="en-US" altLang="en-US" sz="2400" dirty="0"/>
                  <a:t>]</a:t>
                </a:r>
                <a:r>
                  <a:rPr lang="en-US" altLang="en-US" sz="2000" baseline="30000" dirty="0"/>
                  <a:t>-</a:t>
                </a:r>
                <a:r>
                  <a:rPr lang="en-US" altLang="en-US" sz="2000" i="1" baseline="30000" dirty="0"/>
                  <a:t>1/d </a:t>
                </a:r>
                <a:r>
                  <a:rPr lang="en-US" altLang="en-US" sz="2000" i="1" dirty="0"/>
                  <a:t>    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>
                    <a:solidFill>
                      <a:srgbClr val="7030A0"/>
                    </a:solidFill>
                  </a:rPr>
                  <a:t>and hence the inverse widths should scale as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en-US" sz="2000" dirty="0"/>
                  <a:t>~ </a:t>
                </a:r>
                <a:r>
                  <a:rPr lang="en-US" altLang="en-US" sz="2400" dirty="0"/>
                  <a:t>[</a:t>
                </a:r>
                <a:r>
                  <a:rPr lang="en-US" altLang="en-US" sz="2000" dirty="0"/>
                  <a:t>P(</a:t>
                </a:r>
                <a:r>
                  <a:rPr lang="en-US" altLang="en-US" sz="2000" dirty="0" err="1"/>
                  <a:t>r</a:t>
                </a:r>
                <a:r>
                  <a:rPr lang="en-US" altLang="en-US" sz="2000" baseline="-25000" dirty="0" err="1"/>
                  <a:t>i</a:t>
                </a:r>
                <a:r>
                  <a:rPr lang="en-US" altLang="en-US" sz="2000" dirty="0"/>
                  <a:t>)</a:t>
                </a:r>
                <a:r>
                  <a:rPr lang="en-US" altLang="en-US" sz="2400" dirty="0"/>
                  <a:t>]</a:t>
                </a:r>
                <a:r>
                  <a:rPr lang="en-US" altLang="en-US" sz="2000" i="1" baseline="30000" dirty="0"/>
                  <a:t>2/d</a:t>
                </a:r>
                <a:endParaRPr lang="en-US" altLang="en-US" sz="200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00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Gaussian (inverse) widths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000" dirty="0">
                    <a:solidFill>
                      <a:srgbClr val="800080"/>
                    </a:solidFill>
                  </a:rPr>
                  <a:t>   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000" dirty="0">
                  <a:solidFill>
                    <a:srgbClr val="800080"/>
                  </a:solidFill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dirty="0">
                    <a:solidFill>
                      <a:srgbClr val="7030A0"/>
                    </a:solidFill>
                  </a:rPr>
                  <a:t>the distance between </a:t>
                </a:r>
                <a:r>
                  <a:rPr lang="en-US" altLang="en-US" sz="2000" i="1" dirty="0" err="1"/>
                  <a:t>r</a:t>
                </a:r>
                <a:r>
                  <a:rPr lang="en-US" altLang="en-US" sz="2000" i="1" baseline="-25000" dirty="0" err="1"/>
                  <a:t>i</a:t>
                </a:r>
                <a:r>
                  <a:rPr lang="en-US" altLang="en-US" sz="2000" dirty="0">
                    <a:solidFill>
                      <a:srgbClr val="800080"/>
                    </a:solidFill>
                  </a:rPr>
                  <a:t> </a:t>
                </a:r>
                <a:r>
                  <a:rPr lang="en-US" altLang="en-US" sz="2000" dirty="0">
                    <a:solidFill>
                      <a:srgbClr val="7030A0"/>
                    </a:solidFill>
                  </a:rPr>
                  <a:t>and its nearest neighbor;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1 </m:t>
                    </m:r>
                  </m:oMath>
                </a14:m>
                <a:r>
                  <a:rPr lang="en-US" altLang="en-US" sz="2000" dirty="0">
                    <a:solidFill>
                      <a:srgbClr val="800080"/>
                    </a:solidFill>
                  </a:rPr>
                  <a:t> </a:t>
                </a:r>
                <a:r>
                  <a:rPr lang="en-US" altLang="en-US" sz="2000" dirty="0">
                    <a:solidFill>
                      <a:srgbClr val="7030A0"/>
                    </a:solidFill>
                  </a:rPr>
                  <a:t>is an adjusting parameter</a:t>
                </a:r>
              </a:p>
            </p:txBody>
          </p:sp>
        </mc:Choice>
        <mc:Fallback xmlns="">
          <p:sp>
            <p:nvSpPr>
              <p:cNvPr id="26640" name="TextBox 31">
                <a:extLst>
                  <a:ext uri="{FF2B5EF4-FFF2-40B4-BE49-F238E27FC236}">
                    <a16:creationId xmlns:a16="http://schemas.microsoft.com/office/drawing/2014/main" id="{05726BD2-997B-B448-814B-17BACD4F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00" y="4694182"/>
                <a:ext cx="11874500" cy="2062103"/>
              </a:xfrm>
              <a:prstGeom prst="rect">
                <a:avLst/>
              </a:prstGeom>
              <a:blipFill>
                <a:blip r:embed="rId3"/>
                <a:stretch>
                  <a:fillRect l="-427" t="-2454" b="-49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9AFFB6-D72C-5945-B622-CBD85B2A170F}"/>
                  </a:ext>
                </a:extLst>
              </p:cNvPr>
              <p:cNvSpPr txBox="1"/>
              <p:nvPr/>
            </p:nvSpPr>
            <p:spPr>
              <a:xfrm>
                <a:off x="419100" y="1739939"/>
                <a:ext cx="11772900" cy="2072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</a:rPr>
                  <a:t>Gaussian centers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  (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=1,… N) </a:t>
                </a:r>
                <a:r>
                  <a:rPr lang="en-US" sz="2000" dirty="0">
                    <a:solidFill>
                      <a:srgbClr val="7030A0"/>
                    </a:solidFill>
                  </a:rPr>
                  <a:t>are sampled from distribution </a:t>
                </a:r>
                <a:r>
                  <a:rPr lang="en-US" sz="2000" dirty="0"/>
                  <a:t>P(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)</a:t>
                </a:r>
                <a:endParaRPr lang="en-US" sz="2400" dirty="0"/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From a semiclassical argument for </a:t>
                </a:r>
                <a:r>
                  <a:rPr lang="en-US" sz="2000" dirty="0"/>
                  <a:t>d=1 </a:t>
                </a:r>
                <a:r>
                  <a:rPr lang="en-US" sz="2000" dirty="0">
                    <a:solidFill>
                      <a:srgbClr val="7030A0"/>
                    </a:solidFill>
                  </a:rPr>
                  <a:t>we expect an optimal distribution to be </a:t>
                </a:r>
                <a:r>
                  <a:rPr lang="en-US" sz="2000" dirty="0"/>
                  <a:t>    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             P(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)=</a:t>
                </a:r>
                <a:r>
                  <a:rPr lang="en-US" sz="2400" dirty="0"/>
                  <a:t>[</a:t>
                </a:r>
                <a:r>
                  <a:rPr lang="en-US" sz="2000" dirty="0" err="1"/>
                  <a:t>E</a:t>
                </a:r>
                <a:r>
                  <a:rPr lang="en-US" sz="2000" baseline="-25000" dirty="0" err="1"/>
                  <a:t>cut</a:t>
                </a:r>
                <a:r>
                  <a:rPr lang="en-US" sz="2000" dirty="0"/>
                  <a:t>-V(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)</a:t>
                </a:r>
                <a:r>
                  <a:rPr lang="en-US" sz="2400" dirty="0"/>
                  <a:t>]</a:t>
                </a:r>
                <a:r>
                  <a:rPr lang="en-US" sz="2400" baseline="30000" dirty="0"/>
                  <a:t>-1/2               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</a:t>
                </a:r>
                <a:r>
                  <a:rPr lang="en-US" sz="2000" dirty="0" err="1"/>
                  <a:t>E</a:t>
                </a:r>
                <a:r>
                  <a:rPr lang="en-US" sz="2000" baseline="-25000" dirty="0" err="1"/>
                  <a:t>cut</a:t>
                </a:r>
                <a:r>
                  <a:rPr lang="en-US" sz="2000" dirty="0"/>
                  <a:t>   </a:t>
                </a:r>
                <a:r>
                  <a:rPr lang="en-US" sz="2000" dirty="0">
                    <a:solidFill>
                      <a:srgbClr val="7030A0"/>
                    </a:solidFill>
                  </a:rPr>
                  <a:t>is an adjusting parameter)</a:t>
                </a:r>
                <a:endParaRPr lang="en-US" sz="2000" baseline="30000" dirty="0">
                  <a:solidFill>
                    <a:srgbClr val="7030A0"/>
                  </a:solidFill>
                </a:endParaRPr>
              </a:p>
              <a:p>
                <a:endParaRPr lang="en-US" sz="2400" baseline="30000" dirty="0"/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Therefore, for a general </a:t>
                </a:r>
                <a:r>
                  <a:rPr lang="en-US" sz="2000" dirty="0"/>
                  <a:t>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(Bill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Pourier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, 2004)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7030A0"/>
                    </a:solidFill>
                  </a:rPr>
                  <a:t>we should have  </a:t>
                </a:r>
                <a:r>
                  <a:rPr lang="en-US" sz="2000" dirty="0"/>
                  <a:t>P(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)=</a:t>
                </a:r>
                <a:r>
                  <a:rPr lang="en-US" sz="2400" dirty="0"/>
                  <a:t>[</a:t>
                </a:r>
                <a:r>
                  <a:rPr lang="en-US" sz="2000" dirty="0" err="1"/>
                  <a:t>E</a:t>
                </a:r>
                <a:r>
                  <a:rPr lang="en-US" sz="2000" baseline="-25000" dirty="0" err="1"/>
                  <a:t>cut</a:t>
                </a:r>
                <a:r>
                  <a:rPr lang="en-US" sz="2000" dirty="0"/>
                  <a:t>-V(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)</a:t>
                </a:r>
                <a:r>
                  <a:rPr lang="en-US" sz="2400" dirty="0"/>
                  <a:t>]</a:t>
                </a:r>
                <a:r>
                  <a:rPr lang="en-US" sz="2400" baseline="30000" dirty="0"/>
                  <a:t>-</a:t>
                </a:r>
                <a14:m>
                  <m:oMath xmlns:m="http://schemas.openxmlformats.org/officeDocument/2006/math"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   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9AFFB6-D72C-5945-B622-CBD85B2A1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1739939"/>
                <a:ext cx="11772900" cy="2072875"/>
              </a:xfrm>
              <a:prstGeom prst="rect">
                <a:avLst/>
              </a:prstGeom>
              <a:blipFill>
                <a:blip r:embed="rId4"/>
                <a:stretch>
                  <a:fillRect l="-647" t="-1220"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E5DC8E-9610-4847-AA2F-AEE71637383A}"/>
              </a:ext>
            </a:extLst>
          </p:cNvPr>
          <p:cNvSpPr txBox="1"/>
          <p:nvPr/>
        </p:nvSpPr>
        <p:spPr>
          <a:xfrm>
            <a:off x="614383" y="4068832"/>
            <a:ext cx="656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Garaschuk</a:t>
            </a:r>
            <a:r>
              <a:rPr lang="en-US" dirty="0">
                <a:solidFill>
                  <a:srgbClr val="7030A0"/>
                </a:solidFill>
              </a:rPr>
              <a:t> &amp; Light (JCP 2001): use quasi-random + rejection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0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5">
            <a:extLst>
              <a:ext uri="{FF2B5EF4-FFF2-40B4-BE49-F238E27FC236}">
                <a16:creationId xmlns:a16="http://schemas.microsoft.com/office/drawing/2014/main" id="{9C9C2E3A-0D65-0942-981A-03230FFC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6" y="76200"/>
            <a:ext cx="529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Title 1">
            <a:extLst>
              <a:ext uri="{FF2B5EF4-FFF2-40B4-BE49-F238E27FC236}">
                <a16:creationId xmlns:a16="http://schemas.microsoft.com/office/drawing/2014/main" id="{F7B8C371-23C6-5046-86B2-77F73F512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76" y="20638"/>
            <a:ext cx="4149725" cy="436562"/>
          </a:xfrm>
        </p:spPr>
        <p:txBody>
          <a:bodyPr/>
          <a:lstStyle/>
          <a:p>
            <a:r>
              <a:rPr lang="en-US" altLang="en-US" sz="2000" dirty="0">
                <a:solidFill>
                  <a:srgbClr val="7030A0"/>
                </a:solidFill>
                <a:latin typeface="Times" pitchFamily="2" charset="0"/>
              </a:rPr>
              <a:t>Sampling the 2D Morse potential</a:t>
            </a:r>
          </a:p>
        </p:txBody>
      </p:sp>
      <p:pic>
        <p:nvPicPr>
          <p:cNvPr id="28675" name="Picture 2">
            <a:extLst>
              <a:ext uri="{FF2B5EF4-FFF2-40B4-BE49-F238E27FC236}">
                <a16:creationId xmlns:a16="http://schemas.microsoft.com/office/drawing/2014/main" id="{99D18439-2BE2-CC4E-8CE7-4EEB690ED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30213"/>
            <a:ext cx="4262438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92E997-0918-8E40-ACA3-4F6D4E71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1" y="333376"/>
            <a:ext cx="2324100" cy="21050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460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5AB9F-5376-E042-8901-D8678B745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426" y="381000"/>
            <a:ext cx="2035175" cy="2057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460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428301-0391-A145-8B07-84061D59E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487614"/>
            <a:ext cx="4038600" cy="2084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460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A0B07-E221-A244-B136-D6102FB62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572001"/>
            <a:ext cx="4262438" cy="2265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4600">
              <a:solidFill>
                <a:srgbClr val="000000"/>
              </a:solidFill>
            </a:endParaRPr>
          </a:p>
        </p:txBody>
      </p:sp>
      <p:pic>
        <p:nvPicPr>
          <p:cNvPr id="28680" name="Picture 2">
            <a:extLst>
              <a:ext uri="{FF2B5EF4-FFF2-40B4-BE49-F238E27FC236}">
                <a16:creationId xmlns:a16="http://schemas.microsoft.com/office/drawing/2014/main" id="{97A2347D-027A-1145-9DBC-1B6ADB132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4" y="838201"/>
            <a:ext cx="4105275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955A5-1FC9-8540-B5C7-947163D2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3246438"/>
            <a:ext cx="40909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70CB3-24FF-704E-ACDC-66E2C88BF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6" y="2819400"/>
            <a:ext cx="4462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800080"/>
                </a:solidFill>
              </a:rPr>
              <a:t>Following </a:t>
            </a:r>
            <a:r>
              <a:rPr lang="en-US" altLang="en-US" sz="2000" dirty="0" err="1">
                <a:solidFill>
                  <a:srgbClr val="800080"/>
                </a:solidFill>
              </a:rPr>
              <a:t>Garashchuk</a:t>
            </a:r>
            <a:r>
              <a:rPr lang="en-US" altLang="en-US" sz="2000" dirty="0">
                <a:solidFill>
                  <a:srgbClr val="800080"/>
                </a:solidFill>
              </a:rPr>
              <a:t> &amp; Light JCP 2001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C2000-3776-5D4C-B7ED-3126E5599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663" y="5105400"/>
            <a:ext cx="27340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800080"/>
                </a:solidFill>
              </a:rPr>
              <a:t>Flynn &amp; VM (JCP 2019)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7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113C23C8-AC68-DA4F-9D98-79A77101A8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76" y="20638"/>
            <a:ext cx="2473325" cy="436562"/>
          </a:xfrm>
        </p:spPr>
        <p:txBody>
          <a:bodyPr/>
          <a:lstStyle/>
          <a:p>
            <a:r>
              <a:rPr lang="en-US" altLang="en-US" sz="2000"/>
              <a:t>2D Morse potential. </a:t>
            </a:r>
          </a:p>
        </p:txBody>
      </p:sp>
      <p:pic>
        <p:nvPicPr>
          <p:cNvPr id="29698" name="Picture 4">
            <a:extLst>
              <a:ext uri="{FF2B5EF4-FFF2-40B4-BE49-F238E27FC236}">
                <a16:creationId xmlns:a16="http://schemas.microsoft.com/office/drawing/2014/main" id="{D7F59E53-28C0-674D-AF4A-DED344B2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38" y="2640014"/>
            <a:ext cx="5656262" cy="437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12">
            <a:extLst>
              <a:ext uri="{FF2B5EF4-FFF2-40B4-BE49-F238E27FC236}">
                <a16:creationId xmlns:a16="http://schemas.microsoft.com/office/drawing/2014/main" id="{571C7F95-5C8C-0846-94C4-ECA71CE2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685800"/>
            <a:ext cx="186055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86521021-4B6F-AC48-8EDC-12C9C53D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36513"/>
            <a:ext cx="41068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2">
            <a:extLst>
              <a:ext uri="{FF2B5EF4-FFF2-40B4-BE49-F238E27FC236}">
                <a16:creationId xmlns:a16="http://schemas.microsoft.com/office/drawing/2014/main" id="{00EAE43A-3C22-C347-8E0B-A4993DEB0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1" y="4343400"/>
            <a:ext cx="3336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800080"/>
                </a:solidFill>
              </a:rPr>
              <a:t>Garashchuk &amp; Light JCP 2001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D0D5401B-F4FD-8344-BE0E-C8E83BE86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76" y="20638"/>
            <a:ext cx="2473325" cy="436562"/>
          </a:xfrm>
        </p:spPr>
        <p:txBody>
          <a:bodyPr/>
          <a:lstStyle/>
          <a:p>
            <a:r>
              <a:rPr lang="en-US" altLang="en-US" sz="2000"/>
              <a:t>2D Morse potential. </a:t>
            </a:r>
          </a:p>
        </p:txBody>
      </p:sp>
      <p:pic>
        <p:nvPicPr>
          <p:cNvPr id="30722" name="Picture 12">
            <a:extLst>
              <a:ext uri="{FF2B5EF4-FFF2-40B4-BE49-F238E27FC236}">
                <a16:creationId xmlns:a16="http://schemas.microsoft.com/office/drawing/2014/main" id="{61D29EDC-E7DF-664B-B974-AE23F9DB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186055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2">
            <a:extLst>
              <a:ext uri="{FF2B5EF4-FFF2-40B4-BE49-F238E27FC236}">
                <a16:creationId xmlns:a16="http://schemas.microsoft.com/office/drawing/2014/main" id="{A480CB23-9AFD-C943-9DB9-5CEC0797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2327276"/>
            <a:ext cx="5961063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14">
            <a:extLst>
              <a:ext uri="{FF2B5EF4-FFF2-40B4-BE49-F238E27FC236}">
                <a16:creationId xmlns:a16="http://schemas.microsoft.com/office/drawing/2014/main" id="{1E6F2DCE-DC4D-5541-BCCF-6C3C8F66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873126"/>
            <a:ext cx="186055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3">
            <a:extLst>
              <a:ext uri="{FF2B5EF4-FFF2-40B4-BE49-F238E27FC236}">
                <a16:creationId xmlns:a16="http://schemas.microsoft.com/office/drawing/2014/main" id="{F42A3A2C-2DCF-7C46-83E8-E52CDA7D1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26" y="606426"/>
            <a:ext cx="2360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Unif. Quasi-random+rejection</a:t>
            </a:r>
          </a:p>
        </p:txBody>
      </p:sp>
      <p:pic>
        <p:nvPicPr>
          <p:cNvPr id="30726" name="Picture 6">
            <a:extLst>
              <a:ext uri="{FF2B5EF4-FFF2-40B4-BE49-F238E27FC236}">
                <a16:creationId xmlns:a16="http://schemas.microsoft.com/office/drawing/2014/main" id="{0B05B547-1C05-8E4E-8C91-7432BDCC0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36513"/>
            <a:ext cx="41068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TextBox 8">
            <a:extLst>
              <a:ext uri="{FF2B5EF4-FFF2-40B4-BE49-F238E27FC236}">
                <a16:creationId xmlns:a16="http://schemas.microsoft.com/office/drawing/2014/main" id="{CB49388A-6968-D149-9356-2B217FD17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4391025"/>
            <a:ext cx="3336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C000"/>
                </a:solidFill>
              </a:rPr>
              <a:t>Garashchuk &amp; Light JCP 2001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>
            <a:extLst>
              <a:ext uri="{FF2B5EF4-FFF2-40B4-BE49-F238E27FC236}">
                <a16:creationId xmlns:a16="http://schemas.microsoft.com/office/drawing/2014/main" id="{4D39C9F2-2419-2D43-B714-CCC073D9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2268538"/>
            <a:ext cx="6037263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7FB36C48-DFB1-B44D-8F82-AD7F8AE3E0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76" y="20638"/>
            <a:ext cx="2473325" cy="436562"/>
          </a:xfrm>
        </p:spPr>
        <p:txBody>
          <a:bodyPr/>
          <a:lstStyle/>
          <a:p>
            <a:r>
              <a:rPr lang="en-US" altLang="en-US" sz="2000"/>
              <a:t>2D Morse potential. </a:t>
            </a:r>
          </a:p>
        </p:txBody>
      </p:sp>
      <p:pic>
        <p:nvPicPr>
          <p:cNvPr id="31747" name="Picture 12">
            <a:extLst>
              <a:ext uri="{FF2B5EF4-FFF2-40B4-BE49-F238E27FC236}">
                <a16:creationId xmlns:a16="http://schemas.microsoft.com/office/drawing/2014/main" id="{4644A6DC-E060-F646-93EF-50302954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186055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14">
            <a:extLst>
              <a:ext uri="{FF2B5EF4-FFF2-40B4-BE49-F238E27FC236}">
                <a16:creationId xmlns:a16="http://schemas.microsoft.com/office/drawing/2014/main" id="{BA2FA259-F538-214F-8ABE-C77BA196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873126"/>
            <a:ext cx="186055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3">
            <a:extLst>
              <a:ext uri="{FF2B5EF4-FFF2-40B4-BE49-F238E27FC236}">
                <a16:creationId xmlns:a16="http://schemas.microsoft.com/office/drawing/2014/main" id="{92D7D896-57FE-F243-BBEA-4AA4053C5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25" y="606426"/>
            <a:ext cx="2319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Unif. quasi-random+rejection</a:t>
            </a:r>
          </a:p>
        </p:txBody>
      </p:sp>
      <p:pic>
        <p:nvPicPr>
          <p:cNvPr id="31750" name="Picture 8">
            <a:extLst>
              <a:ext uri="{FF2B5EF4-FFF2-40B4-BE49-F238E27FC236}">
                <a16:creationId xmlns:a16="http://schemas.microsoft.com/office/drawing/2014/main" id="{9FF50CA5-20FE-5640-B2CD-BF3C71341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84238"/>
            <a:ext cx="1860550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Box 13">
            <a:extLst>
              <a:ext uri="{FF2B5EF4-FFF2-40B4-BE49-F238E27FC236}">
                <a16:creationId xmlns:a16="http://schemas.microsoft.com/office/drawing/2014/main" id="{C83F2113-E695-A64D-9595-225864C5D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6" y="609601"/>
            <a:ext cx="1171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Quasi-regular</a:t>
            </a:r>
          </a:p>
        </p:txBody>
      </p:sp>
      <p:pic>
        <p:nvPicPr>
          <p:cNvPr id="31752" name="Picture 8">
            <a:extLst>
              <a:ext uri="{FF2B5EF4-FFF2-40B4-BE49-F238E27FC236}">
                <a16:creationId xmlns:a16="http://schemas.microsoft.com/office/drawing/2014/main" id="{99C9CBC9-DBAC-1846-A538-6245A959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36513"/>
            <a:ext cx="41068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TextBox 9">
            <a:extLst>
              <a:ext uri="{FF2B5EF4-FFF2-40B4-BE49-F238E27FC236}">
                <a16:creationId xmlns:a16="http://schemas.microsoft.com/office/drawing/2014/main" id="{A6E419ED-F160-5A4D-B251-CD6BE8646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435475"/>
            <a:ext cx="26792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Flynn &amp; VM (JCP2019)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>
            <a:extLst>
              <a:ext uri="{FF2B5EF4-FFF2-40B4-BE49-F238E27FC236}">
                <a16:creationId xmlns:a16="http://schemas.microsoft.com/office/drawing/2014/main" id="{5370472F-B346-D04C-9749-45798EB78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2268538"/>
            <a:ext cx="6037263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39A37270-36EA-0D47-B235-CE7B35525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76" y="20638"/>
            <a:ext cx="2473325" cy="436562"/>
          </a:xfrm>
        </p:spPr>
        <p:txBody>
          <a:bodyPr/>
          <a:lstStyle/>
          <a:p>
            <a:r>
              <a:rPr lang="en-US" altLang="en-US" sz="2000"/>
              <a:t>2D Morse potential. </a:t>
            </a:r>
          </a:p>
        </p:txBody>
      </p:sp>
      <p:pic>
        <p:nvPicPr>
          <p:cNvPr id="32771" name="Picture 12">
            <a:extLst>
              <a:ext uri="{FF2B5EF4-FFF2-40B4-BE49-F238E27FC236}">
                <a16:creationId xmlns:a16="http://schemas.microsoft.com/office/drawing/2014/main" id="{8C6E5A7A-4815-9E4D-AC55-23373DAF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5800"/>
            <a:ext cx="186055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14">
            <a:extLst>
              <a:ext uri="{FF2B5EF4-FFF2-40B4-BE49-F238E27FC236}">
                <a16:creationId xmlns:a16="http://schemas.microsoft.com/office/drawing/2014/main" id="{2556426C-EC91-9E4C-BC5E-B9D6D213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873126"/>
            <a:ext cx="186055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3">
            <a:extLst>
              <a:ext uri="{FF2B5EF4-FFF2-40B4-BE49-F238E27FC236}">
                <a16:creationId xmlns:a16="http://schemas.microsoft.com/office/drawing/2014/main" id="{69C88FF4-04EB-2D44-B772-622D37E54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25" y="606426"/>
            <a:ext cx="2319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Unif. quasi-random+rejection</a:t>
            </a:r>
          </a:p>
        </p:txBody>
      </p:sp>
      <p:pic>
        <p:nvPicPr>
          <p:cNvPr id="32774" name="Picture 8">
            <a:extLst>
              <a:ext uri="{FF2B5EF4-FFF2-40B4-BE49-F238E27FC236}">
                <a16:creationId xmlns:a16="http://schemas.microsoft.com/office/drawing/2014/main" id="{5CD24478-FB35-5D42-8EB7-A57C256A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84238"/>
            <a:ext cx="1860550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TextBox 13">
            <a:extLst>
              <a:ext uri="{FF2B5EF4-FFF2-40B4-BE49-F238E27FC236}">
                <a16:creationId xmlns:a16="http://schemas.microsoft.com/office/drawing/2014/main" id="{4A3EE81C-E703-0344-819E-FB9EB964F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6" y="609601"/>
            <a:ext cx="1171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Quasi-regular</a:t>
            </a:r>
          </a:p>
        </p:txBody>
      </p:sp>
      <p:pic>
        <p:nvPicPr>
          <p:cNvPr id="32776" name="Picture 6">
            <a:extLst>
              <a:ext uri="{FF2B5EF4-FFF2-40B4-BE49-F238E27FC236}">
                <a16:creationId xmlns:a16="http://schemas.microsoft.com/office/drawing/2014/main" id="{533560FB-19E7-5B40-8252-27ED84732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50" y="889000"/>
            <a:ext cx="186055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7" name="TextBox 15">
            <a:extLst>
              <a:ext uri="{FF2B5EF4-FFF2-40B4-BE49-F238E27FC236}">
                <a16:creationId xmlns:a16="http://schemas.microsoft.com/office/drawing/2014/main" id="{B5CD95E5-33CC-0844-99BD-68248F1E1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1" y="606426"/>
            <a:ext cx="1171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Quasi-regular</a:t>
            </a:r>
          </a:p>
        </p:txBody>
      </p:sp>
      <p:pic>
        <p:nvPicPr>
          <p:cNvPr id="32778" name="Picture 10">
            <a:extLst>
              <a:ext uri="{FF2B5EF4-FFF2-40B4-BE49-F238E27FC236}">
                <a16:creationId xmlns:a16="http://schemas.microsoft.com/office/drawing/2014/main" id="{ECE3685E-EB84-1C4F-8D56-BD538901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36513"/>
            <a:ext cx="41068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9" name="TextBox 11">
            <a:extLst>
              <a:ext uri="{FF2B5EF4-FFF2-40B4-BE49-F238E27FC236}">
                <a16:creationId xmlns:a16="http://schemas.microsoft.com/office/drawing/2014/main" id="{9A0FEB21-5F78-AA4B-A171-BBCB52F67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435475"/>
            <a:ext cx="27340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800080"/>
                </a:solidFill>
              </a:rPr>
              <a:t>Flynn &amp; VM (JCP 2019)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889" name="Title 1">
                <a:extLst>
                  <a:ext uri="{FF2B5EF4-FFF2-40B4-BE49-F238E27FC236}">
                    <a16:creationId xmlns:a16="http://schemas.microsoft.com/office/drawing/2014/main" id="{3416FB2E-3DBC-784D-8801-2A95A4E5BF73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96982" y="33086"/>
                <a:ext cx="12095018" cy="226564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en-US" sz="2400" dirty="0">
                    <a:solidFill>
                      <a:srgbClr val="7030A0"/>
                    </a:solidFill>
                    <a:latin typeface="Times" pitchFamily="2" charset="0"/>
                  </a:rPr>
                  <a:t>6D Morse oscillator</a:t>
                </a:r>
                <a:br>
                  <a:rPr lang="en-US" altLang="en-US" sz="2400" dirty="0">
                    <a:solidFill>
                      <a:srgbClr val="7030A0"/>
                    </a:solidFill>
                    <a:latin typeface="Times" pitchFamily="2" charset="0"/>
                  </a:rPr>
                </a:br>
                <a:br>
                  <a:rPr lang="en-US" altLang="en-US" sz="2400" dirty="0">
                    <a:solidFill>
                      <a:srgbClr val="7030A0"/>
                    </a:solidFill>
                    <a:latin typeface="Times" pitchFamily="2" charset="0"/>
                  </a:rPr>
                </a:br>
                <a:r>
                  <a:rPr lang="en-US" altLang="en-US" sz="2400" dirty="0">
                    <a:solidFill>
                      <a:srgbClr val="7030A0"/>
                    </a:solidFill>
                    <a:latin typeface="Times" pitchFamily="2" charset="0"/>
                  </a:rPr>
                  <a:t>Distributed Gaussian basis using </a:t>
                </a:r>
                <a:r>
                  <a:rPr lang="en-US" altLang="en-US" sz="2400" dirty="0">
                    <a:latin typeface="Times" pitchFamily="2" charset="0"/>
                  </a:rPr>
                  <a:t>N=8,000 </a:t>
                </a:r>
                <a:br>
                  <a:rPr lang="en-US" altLang="en-US" sz="2400" dirty="0">
                    <a:latin typeface="Times" pitchFamily="2" charset="0"/>
                  </a:rPr>
                </a:br>
                <a:r>
                  <a:rPr lang="en-US" sz="2400" dirty="0">
                    <a:solidFill>
                      <a:srgbClr val="7030A0"/>
                    </a:solidFill>
                    <a:latin typeface="Times" pitchFamily="2" charset="0"/>
                  </a:rPr>
                  <a:t>Recall: using semiclassical argument we expect the optimal distribution for a </a:t>
                </a:r>
                <a:r>
                  <a:rPr lang="en-US" sz="2400" dirty="0">
                    <a:latin typeface="Times" pitchFamily="2" charset="0"/>
                  </a:rPr>
                  <a:t>d</a:t>
                </a:r>
                <a:r>
                  <a:rPr lang="en-US" sz="2400" dirty="0">
                    <a:solidFill>
                      <a:srgbClr val="7030A0"/>
                    </a:solidFill>
                    <a:latin typeface="Times" pitchFamily="2" charset="0"/>
                  </a:rPr>
                  <a:t>-dimensional case to be </a:t>
                </a:r>
                <a:br>
                  <a:rPr lang="en-US" sz="2400" dirty="0">
                    <a:solidFill>
                      <a:srgbClr val="7030A0"/>
                    </a:solidFill>
                  </a:rPr>
                </a:br>
                <a:br>
                  <a:rPr lang="en-US" sz="2400" dirty="0">
                    <a:solidFill>
                      <a:srgbClr val="7030A0"/>
                    </a:solidFill>
                  </a:rPr>
                </a:br>
                <a:r>
                  <a:rPr lang="en-US" sz="2400" dirty="0">
                    <a:solidFill>
                      <a:srgbClr val="7030A0"/>
                    </a:solidFill>
                  </a:rPr>
                  <a:t>                                       </a:t>
                </a:r>
                <a:r>
                  <a:rPr lang="en-US" sz="2400" dirty="0"/>
                  <a:t>P(</a:t>
                </a:r>
                <a:r>
                  <a:rPr lang="en-US" sz="2400" dirty="0" err="1"/>
                  <a:t>r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)=</a:t>
                </a:r>
                <a:r>
                  <a:rPr lang="en-US" sz="2800" dirty="0"/>
                  <a:t>[</a:t>
                </a:r>
                <a:r>
                  <a:rPr lang="en-US" sz="2400" dirty="0" err="1"/>
                  <a:t>E</a:t>
                </a:r>
                <a:r>
                  <a:rPr lang="en-US" sz="2400" baseline="-25000" dirty="0" err="1"/>
                  <a:t>cut</a:t>
                </a:r>
                <a:r>
                  <a:rPr lang="en-US" sz="2400" dirty="0"/>
                  <a:t>-V(</a:t>
                </a:r>
                <a:r>
                  <a:rPr lang="en-US" sz="2400" dirty="0" err="1"/>
                  <a:t>r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800" dirty="0"/>
                  <a:t>]</a:t>
                </a:r>
                <a:r>
                  <a:rPr lang="en-US" sz="2800" baseline="30000" dirty="0"/>
                  <a:t>-</a:t>
                </a:r>
                <a14:m>
                  <m:oMath xmlns:m="http://schemas.openxmlformats.org/officeDocument/2006/math">
                    <m:r>
                      <a:rPr lang="en-US" sz="28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8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  with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z="2400" dirty="0"/>
                  <a:t>  = 3</a:t>
                </a:r>
                <a:br>
                  <a:rPr lang="en-US" altLang="en-US" sz="2400" dirty="0"/>
                </a:br>
                <a:endParaRPr lang="en-US" altLang="en-US" sz="2400" dirty="0"/>
              </a:p>
            </p:txBody>
          </p:sp>
        </mc:Choice>
        <mc:Fallback xmlns="">
          <p:sp>
            <p:nvSpPr>
              <p:cNvPr id="37889" name="Title 1">
                <a:extLst>
                  <a:ext uri="{FF2B5EF4-FFF2-40B4-BE49-F238E27FC236}">
                    <a16:creationId xmlns:a16="http://schemas.microsoft.com/office/drawing/2014/main" id="{3416FB2E-3DBC-784D-8801-2A95A4E5B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982" y="33086"/>
                <a:ext cx="12095018" cy="2265644"/>
              </a:xfrm>
              <a:blipFill>
                <a:blip r:embed="rId2"/>
                <a:stretch>
                  <a:fillRect l="-629" t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343ECB9-08B1-184D-9B2A-D5ADFEF5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82" y="2298732"/>
            <a:ext cx="6248400" cy="4230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34464-56BE-104A-A760-0E9E102E5382}"/>
              </a:ext>
            </a:extLst>
          </p:cNvPr>
          <p:cNvSpPr txBox="1"/>
          <p:nvPr/>
        </p:nvSpPr>
        <p:spPr>
          <a:xfrm>
            <a:off x="5486401" y="6475483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Eigenvalue 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97F8D-41E6-F349-9FFE-E6CC78088DF8}"/>
              </a:ext>
            </a:extLst>
          </p:cNvPr>
          <p:cNvSpPr txBox="1"/>
          <p:nvPr/>
        </p:nvSpPr>
        <p:spPr>
          <a:xfrm rot="16200000">
            <a:off x="2095129" y="4214020"/>
            <a:ext cx="169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Relative error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9DA65E-88D9-3044-95EC-F77064BC784D}"/>
              </a:ext>
            </a:extLst>
          </p:cNvPr>
          <p:cNvSpPr txBox="1"/>
          <p:nvPr/>
        </p:nvSpPr>
        <p:spPr>
          <a:xfrm>
            <a:off x="5029201" y="-76200"/>
            <a:ext cx="1559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23738F-FFBC-C446-9C1C-2047B3C55DE8}"/>
                  </a:ext>
                </a:extLst>
              </p:cNvPr>
              <p:cNvSpPr txBox="1"/>
              <p:nvPr/>
            </p:nvSpPr>
            <p:spPr>
              <a:xfrm>
                <a:off x="154004" y="334004"/>
                <a:ext cx="11871005" cy="6157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∙</a:t>
                </a:r>
                <a:r>
                  <a:rPr lang="en-US" sz="2000" dirty="0"/>
                  <a:t> Albeit numerically often most simple and convenient, the algorithms based on using </a:t>
                </a:r>
                <a:r>
                  <a:rPr lang="en-US" sz="2000" dirty="0">
                    <a:solidFill>
                      <a:srgbClr val="7030A0"/>
                    </a:solidFill>
                  </a:rPr>
                  <a:t>direct-product grids </a:t>
                </a:r>
                <a:r>
                  <a:rPr lang="en-US" sz="2000" dirty="0"/>
                  <a:t>scale exponentially with the dimensionality (</a:t>
                </a:r>
                <a:r>
                  <a:rPr lang="en-US" sz="2000" dirty="0">
                    <a:solidFill>
                      <a:srgbClr val="7030A0"/>
                    </a:solidFill>
                  </a:rPr>
                  <a:t>the curse of dimensionality</a:t>
                </a:r>
                <a:r>
                  <a:rPr lang="en-US" sz="2000" dirty="0"/>
                  <a:t>)</a:t>
                </a:r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∙</a:t>
                </a:r>
                <a:r>
                  <a:rPr lang="en-US" sz="2000" dirty="0"/>
                  <a:t> Given a (multidimensional, localized, and normalized) distribution function P(x), the following integral can be computed by the Monte Carlo  method:</a:t>
                </a:r>
              </a:p>
              <a:p>
                <a:r>
                  <a:rPr lang="en-US" sz="2000" dirty="0"/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    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sampled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     However, the error scales as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∼1/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/>
                  <a:t>which may seem to be too slow </a:t>
                </a:r>
              </a:p>
              <a:p>
                <a:r>
                  <a:rPr lang="en-US" sz="2000" dirty="0"/>
                  <a:t>(at least comparing with quadrature methods in low dimensionality, subject to the latter being feasible)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Low-discrepancy Quasi-random sequences;    quasi-Monte Carlo    (the error often scales as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∼1/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)  </a:t>
                </a:r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∙</a:t>
                </a:r>
                <a:r>
                  <a:rPr lang="en-US" sz="2000" dirty="0"/>
                  <a:t> Generating training sets (e.g., for fitting potential energy surfaces). </a:t>
                </a:r>
              </a:p>
              <a:p>
                <a:r>
                  <a:rPr lang="en-US" sz="2000" dirty="0"/>
                  <a:t>The challenge then is to sample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all</a:t>
                </a:r>
                <a:r>
                  <a:rPr lang="en-US" sz="2000" dirty="0"/>
                  <a:t> important regions of the configuration space in a </a:t>
                </a:r>
                <a:r>
                  <a:rPr lang="en-US" sz="2000" dirty="0">
                    <a:solidFill>
                      <a:srgbClr val="7030A0"/>
                    </a:solidFill>
                  </a:rPr>
                  <a:t>least-redundant</a:t>
                </a:r>
                <a:r>
                  <a:rPr lang="en-US" sz="2000" dirty="0"/>
                  <a:t> fashion.</a:t>
                </a:r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∙</a:t>
                </a:r>
                <a:r>
                  <a:rPr lang="en-US" sz="2000" dirty="0"/>
                  <a:t> Constructing an efficient localized basis set (e.g., a Gaussian basis) to solve the Schrödinger equation (SE). One of the outstanding problems is to generate a compact grid that would approximate uniformly all the solutions of the SE  in a specific energy range (An optimal grid is expected to be non-uniform and non-direct-product).</a:t>
                </a:r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Algorithms to generate efficient, i.e., both least-redundant and non-direct-product grids are desirable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23738F-FFBC-C446-9C1C-2047B3C55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4" y="334004"/>
                <a:ext cx="11871005" cy="6157519"/>
              </a:xfrm>
              <a:prstGeom prst="rect">
                <a:avLst/>
              </a:prstGeom>
              <a:blipFill>
                <a:blip r:embed="rId2"/>
                <a:stretch>
                  <a:fillRect l="-855" t="-823" b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90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F567D9-96B4-AA4A-8C90-9173FC20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85" y="1245566"/>
            <a:ext cx="5474524" cy="54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DDA0BC-A31E-314B-9B4E-DF6BE48903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7500" y="20638"/>
            <a:ext cx="11531600" cy="1046162"/>
          </a:xfrm>
        </p:spPr>
        <p:txBody>
          <a:bodyPr>
            <a:normAutofit/>
          </a:bodyPr>
          <a:lstStyle/>
          <a:p>
            <a:pPr algn="ctr"/>
            <a:r>
              <a:rPr lang="en-US" altLang="en-US" sz="2400" b="1" dirty="0">
                <a:solidFill>
                  <a:srgbClr val="7030A0"/>
                </a:solidFill>
              </a:rPr>
              <a:t>Calculating vibrational energies of a </a:t>
            </a:r>
            <a:r>
              <a:rPr lang="en-US" altLang="en-US" sz="2400" b="1" dirty="0"/>
              <a:t>K</a:t>
            </a:r>
            <a:r>
              <a:rPr lang="en-US" altLang="en-US" sz="2400" b="1" dirty="0">
                <a:solidFill>
                  <a:srgbClr val="7030A0"/>
                </a:solidFill>
              </a:rPr>
              <a:t>-atom molecule using a rotationally and translationally invariant (Gaussian?) basis: we cannot use Cartesian coordinates</a:t>
            </a:r>
            <a:endParaRPr lang="en-US" altLang="en-US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18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C09BC-8AF6-1245-A289-B3094DB44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27" y="420606"/>
            <a:ext cx="10447104" cy="62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3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32DF675-C1D5-8549-BB09-CABDD1D38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38243"/>
            <a:ext cx="11251870" cy="733591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" pitchFamily="2" charset="0"/>
              </a:rPr>
              <a:t>Molecular spectra calculations using internal coordinates, distributed </a:t>
            </a:r>
            <a:br>
              <a:rPr lang="en-US" sz="2400" b="1" dirty="0">
                <a:solidFill>
                  <a:srgbClr val="7030A0"/>
                </a:solidFill>
                <a:latin typeface="Times" pitchFamily="2" charset="0"/>
              </a:rPr>
            </a:br>
            <a:r>
              <a:rPr lang="en-US" sz="2400" b="1" dirty="0">
                <a:solidFill>
                  <a:srgbClr val="7030A0"/>
                </a:solidFill>
                <a:latin typeface="Times" pitchFamily="2" charset="0"/>
              </a:rPr>
              <a:t>Gaussian basis, and the collocation method</a:t>
            </a: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5AA4E-A3DC-C047-97C8-74527C74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86" y="991329"/>
            <a:ext cx="2419606" cy="53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18A75-0A46-044C-9F61-A95985E4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740" y="4390822"/>
            <a:ext cx="3343480" cy="1148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57FE5-65C2-3140-A3DA-21C270EE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462" y="2448277"/>
            <a:ext cx="5547053" cy="572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BB798F-41B1-9742-BA7A-87F62E4B9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740" y="3532363"/>
            <a:ext cx="2977295" cy="510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D7856-3844-6D44-9CEE-47AC21E8C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748" y="5979464"/>
            <a:ext cx="4453463" cy="619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DB5FB4-8C59-394F-AB80-BF361267D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48" y="2285510"/>
            <a:ext cx="2532167" cy="1104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17B506-9247-4943-83C4-9C69D34F8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9252" y="6094255"/>
            <a:ext cx="2568702" cy="5047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89E4B6-0063-2842-BDF0-A86C45A3E293}"/>
              </a:ext>
            </a:extLst>
          </p:cNvPr>
          <p:cNvSpPr/>
          <p:nvPr/>
        </p:nvSpPr>
        <p:spPr>
          <a:xfrm>
            <a:off x="117361" y="1020603"/>
            <a:ext cx="6540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7030A0"/>
                </a:solidFill>
              </a:rPr>
              <a:t>Molecular Hamiltonian (</a:t>
            </a:r>
            <a:r>
              <a:rPr lang="en-US" altLang="en-US" sz="2400" b="1" dirty="0"/>
              <a:t>r</a:t>
            </a:r>
            <a:r>
              <a:rPr lang="en-US" altLang="en-US" sz="2400" dirty="0">
                <a:solidFill>
                  <a:srgbClr val="7030A0"/>
                </a:solidFill>
              </a:rPr>
              <a:t> are internal coordinates):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027A3-9F81-904C-8727-C0D9BBC5761D}"/>
              </a:ext>
            </a:extLst>
          </p:cNvPr>
          <p:cNvSpPr/>
          <p:nvPr/>
        </p:nvSpPr>
        <p:spPr>
          <a:xfrm>
            <a:off x="304304" y="3625305"/>
            <a:ext cx="6918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7030A0"/>
                </a:solidFill>
              </a:rPr>
              <a:t>The </a:t>
            </a:r>
            <a:r>
              <a:rPr lang="en-US" sz="2400" dirty="0" err="1">
                <a:solidFill>
                  <a:srgbClr val="7030A0"/>
                </a:solidFill>
              </a:rPr>
              <a:t>Schrödinger</a:t>
            </a:r>
            <a:r>
              <a:rPr lang="en-US" sz="2400" dirty="0">
                <a:solidFill>
                  <a:srgbClr val="7030A0"/>
                </a:solidFill>
              </a:rPr>
              <a:t> equation at the collocation points </a:t>
            </a:r>
            <a:r>
              <a:rPr lang="en-US" sz="2400" b="1" dirty="0"/>
              <a:t>r</a:t>
            </a:r>
            <a:r>
              <a:rPr lang="en-US" sz="2400" b="1" baseline="30000" dirty="0"/>
              <a:t>(j)</a:t>
            </a:r>
            <a:r>
              <a:rPr lang="en-US" sz="2400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02D31-E200-D449-A744-C31916B2ACB9}"/>
              </a:ext>
            </a:extLst>
          </p:cNvPr>
          <p:cNvSpPr txBox="1"/>
          <p:nvPr/>
        </p:nvSpPr>
        <p:spPr>
          <a:xfrm>
            <a:off x="203200" y="1703556"/>
            <a:ext cx="994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7030A0"/>
                </a:solidFill>
              </a:rPr>
              <a:t>Expand the wavefunction in a Gaussian basis using internal coordinates: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0DE594-A526-B747-B0CB-4174F5F7E9AA}"/>
              </a:ext>
            </a:extLst>
          </p:cNvPr>
          <p:cNvSpPr/>
          <p:nvPr/>
        </p:nvSpPr>
        <p:spPr>
          <a:xfrm>
            <a:off x="312044" y="4376370"/>
            <a:ext cx="74736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Kinetic energy can be expressed in Cartesian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Coordinates and evaluated numerically by finite difference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C28963-59F5-D448-88CD-B510FBC9AA80}"/>
              </a:ext>
            </a:extLst>
          </p:cNvPr>
          <p:cNvSpPr/>
          <p:nvPr/>
        </p:nvSpPr>
        <p:spPr>
          <a:xfrm>
            <a:off x="350849" y="5647962"/>
            <a:ext cx="4402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We need to solve the generalized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eigenvalue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5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BB70C5-0632-FA4D-9542-9883DF6B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3" y="369332"/>
            <a:ext cx="4508185" cy="6317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4B7ABC-8FD2-AC49-94EB-5073FAF4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26" y="363271"/>
            <a:ext cx="4650008" cy="63294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4D5124-F94D-1649-8A00-CD3974AFF2D6}"/>
              </a:ext>
            </a:extLst>
          </p:cNvPr>
          <p:cNvSpPr txBox="1"/>
          <p:nvPr/>
        </p:nvSpPr>
        <p:spPr>
          <a:xfrm>
            <a:off x="237506" y="0"/>
            <a:ext cx="1127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Manzhos</a:t>
            </a:r>
            <a:r>
              <a:rPr lang="en-US" dirty="0">
                <a:solidFill>
                  <a:srgbClr val="7030A0"/>
                </a:solidFill>
              </a:rPr>
              <a:t> &amp; Carrington (JCP 2016):  Using </a:t>
            </a:r>
            <a:r>
              <a:rPr lang="en-US" b="1" dirty="0" err="1">
                <a:solidFill>
                  <a:srgbClr val="7030A0"/>
                </a:solidFill>
              </a:rPr>
              <a:t>quasi-random+rejection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Gaussian bases with N = 25 000,  39 000, 40 000</a:t>
            </a:r>
          </a:p>
        </p:txBody>
      </p:sp>
    </p:spTree>
    <p:extLst>
      <p:ext uri="{BB962C8B-B14F-4D97-AF65-F5344CB8AC3E}">
        <p14:creationId xmlns:p14="http://schemas.microsoft.com/office/powerpoint/2010/main" val="917660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4D5124-F94D-1649-8A00-CD3974AFF2D6}"/>
              </a:ext>
            </a:extLst>
          </p:cNvPr>
          <p:cNvSpPr txBox="1"/>
          <p:nvPr/>
        </p:nvSpPr>
        <p:spPr>
          <a:xfrm>
            <a:off x="225630" y="676894"/>
            <a:ext cx="8146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Flynn &amp; </a:t>
            </a:r>
            <a:r>
              <a:rPr lang="en-US" sz="2800" dirty="0" err="1">
                <a:solidFill>
                  <a:srgbClr val="7030A0"/>
                </a:solidFill>
              </a:rPr>
              <a:t>Mandelshtam</a:t>
            </a:r>
            <a:r>
              <a:rPr lang="en-US" sz="2800" dirty="0">
                <a:solidFill>
                  <a:srgbClr val="7030A0"/>
                </a:solidFill>
              </a:rPr>
              <a:t> (JCTC 2021):  using </a:t>
            </a:r>
            <a:r>
              <a:rPr lang="en-US" sz="2800" b="1" dirty="0">
                <a:solidFill>
                  <a:srgbClr val="7030A0"/>
                </a:solidFill>
              </a:rPr>
              <a:t>quasi-regular </a:t>
            </a:r>
            <a:r>
              <a:rPr lang="en-US" sz="2800" dirty="0">
                <a:solidFill>
                  <a:srgbClr val="7030A0"/>
                </a:solidFill>
              </a:rPr>
              <a:t>Gaussian basis with N = 10 000 for the lowest 50 </a:t>
            </a:r>
            <a:r>
              <a:rPr lang="en-US" sz="2800" dirty="0" err="1">
                <a:solidFill>
                  <a:srgbClr val="7030A0"/>
                </a:solidFill>
              </a:rPr>
              <a:t>eigenenergies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</a:p>
          <a:p>
            <a:r>
              <a:rPr lang="en-US" sz="2800" dirty="0">
                <a:solidFill>
                  <a:srgbClr val="7030A0"/>
                </a:solidFill>
              </a:rPr>
              <a:t>(The improvement is about factor of </a:t>
            </a:r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7030A0"/>
                </a:solidFill>
              </a:rPr>
              <a:t> compared to the results of </a:t>
            </a:r>
            <a:r>
              <a:rPr lang="en-US" sz="2800" dirty="0" err="1">
                <a:solidFill>
                  <a:srgbClr val="7030A0"/>
                </a:solidFill>
              </a:rPr>
              <a:t>Manzhos</a:t>
            </a:r>
            <a:r>
              <a:rPr lang="en-US" sz="2800" dirty="0">
                <a:solidFill>
                  <a:srgbClr val="7030A0"/>
                </a:solidFill>
              </a:rPr>
              <a:t> &amp; Carrington)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BE53A-0463-DF4D-ACDF-1C3F2113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375" y="185178"/>
            <a:ext cx="2636322" cy="6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66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416FB2E-3DBC-784D-8801-2A95A4E5B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3548" y="691541"/>
            <a:ext cx="2473325" cy="436562"/>
          </a:xfrm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rgbClr val="7030A0"/>
                </a:solidFill>
              </a:rPr>
              <a:t>Thank you</a:t>
            </a:r>
          </a:p>
        </p:txBody>
      </p:sp>
      <p:pic>
        <p:nvPicPr>
          <p:cNvPr id="3" name="Picture 7" descr="Image may contain: 4 people, including Vladimir Mandelshtam and Joel Mallory, people smiling, people standing, tree, plant, shoes and outdoor">
            <a:extLst>
              <a:ext uri="{FF2B5EF4-FFF2-40B4-BE49-F238E27FC236}">
                <a16:creationId xmlns:a16="http://schemas.microsoft.com/office/drawing/2014/main" id="{62F3ABCB-75A3-CA43-99D5-FA34260BD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2" t="24484" r="26342" b="45587"/>
          <a:stretch/>
        </p:blipFill>
        <p:spPr bwMode="auto">
          <a:xfrm>
            <a:off x="615695" y="2673927"/>
            <a:ext cx="1503492" cy="24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E1D52B-0DCF-A14B-A44A-3414E6DD7B71}"/>
              </a:ext>
            </a:extLst>
          </p:cNvPr>
          <p:cNvSpPr txBox="1"/>
          <p:nvPr/>
        </p:nvSpPr>
        <p:spPr>
          <a:xfrm>
            <a:off x="520093" y="5238363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Shane Flynn</a:t>
            </a:r>
          </a:p>
        </p:txBody>
      </p:sp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B1123534-D879-AB49-86BB-B763BA5F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613" y="2569208"/>
            <a:ext cx="2660311" cy="267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ks and Support Graphics // Brand // UCI">
            <a:extLst>
              <a:ext uri="{FF2B5EF4-FFF2-40B4-BE49-F238E27FC236}">
                <a16:creationId xmlns:a16="http://schemas.microsoft.com/office/drawing/2014/main" id="{5C29265B-FF82-2F42-A02B-AAEF0538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91" y="3119201"/>
            <a:ext cx="2891879" cy="157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BA7EA94-920F-E64E-8129-44FFD27E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810" y="2673927"/>
            <a:ext cx="1524427" cy="246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4D8D42-7945-2C4F-A425-5A26389F8F96}"/>
              </a:ext>
            </a:extLst>
          </p:cNvPr>
          <p:cNvSpPr txBox="1"/>
          <p:nvPr/>
        </p:nvSpPr>
        <p:spPr>
          <a:xfrm>
            <a:off x="9966068" y="5238363"/>
            <a:ext cx="1925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Sandra Brown</a:t>
            </a:r>
          </a:p>
        </p:txBody>
      </p:sp>
    </p:spTree>
    <p:extLst>
      <p:ext uri="{BB962C8B-B14F-4D97-AF65-F5344CB8AC3E}">
        <p14:creationId xmlns:p14="http://schemas.microsoft.com/office/powerpoint/2010/main" val="312159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2D2985D0-5542-7E46-83D0-F527F60FF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-13620"/>
            <a:ext cx="10027920" cy="590550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7030A0"/>
                </a:solidFill>
              </a:rPr>
              <a:t>Example: Sampling a general distribution </a:t>
            </a:r>
            <a:r>
              <a:rPr lang="en-US" altLang="en-US" sz="2400" b="1" dirty="0"/>
              <a:t>P(x)</a:t>
            </a:r>
            <a:r>
              <a:rPr lang="en-US" altLang="en-US" sz="2400" b="1" dirty="0">
                <a:solidFill>
                  <a:srgbClr val="7030A0"/>
                </a:solidFill>
              </a:rPr>
              <a:t> using a pseudo-random sequence</a:t>
            </a:r>
          </a:p>
        </p:txBody>
      </p:sp>
      <p:pic>
        <p:nvPicPr>
          <p:cNvPr id="18434" name="Picture 4">
            <a:extLst>
              <a:ext uri="{FF2B5EF4-FFF2-40B4-BE49-F238E27FC236}">
                <a16:creationId xmlns:a16="http://schemas.microsoft.com/office/drawing/2014/main" id="{25EDA193-4EBC-F543-BCD3-600E2D980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612900"/>
            <a:ext cx="247332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EEAE8-84AD-8F4E-89A6-ACC2D26C3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4" y="1612900"/>
            <a:ext cx="2459037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4F90D1-6E63-6C46-812F-95A8C8E3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064" y="1612900"/>
            <a:ext cx="2497137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439D8A5-BF90-C248-A0E6-5CA390C25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671" y="830814"/>
            <a:ext cx="2767584" cy="4365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en-US" sz="1800" b="1" kern="0" dirty="0">
                <a:solidFill>
                  <a:schemeClr val="tx1"/>
                </a:solidFill>
              </a:rPr>
              <a:t>Pseudo-random uniform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05C192-D4E4-1841-90BC-C5FF9FE80BC5}"/>
              </a:ext>
            </a:extLst>
          </p:cNvPr>
          <p:cNvGrpSpPr>
            <a:grpSpLocks/>
          </p:cNvGrpSpPr>
          <p:nvPr/>
        </p:nvGrpSpPr>
        <p:grpSpPr bwMode="auto">
          <a:xfrm>
            <a:off x="2916239" y="2552700"/>
            <a:ext cx="2344737" cy="4305300"/>
            <a:chOff x="1392238" y="2100263"/>
            <a:chExt cx="2344737" cy="4305300"/>
          </a:xfrm>
        </p:grpSpPr>
        <p:pic>
          <p:nvPicPr>
            <p:cNvPr id="18441" name="Picture 10">
              <a:extLst>
                <a:ext uri="{FF2B5EF4-FFF2-40B4-BE49-F238E27FC236}">
                  <a16:creationId xmlns:a16="http://schemas.microsoft.com/office/drawing/2014/main" id="{3F71291C-296E-E14A-BC90-1CDFE9E14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238" y="4051300"/>
              <a:ext cx="2344737" cy="2354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442" name="Straight Arrow Connector 17">
              <a:extLst>
                <a:ext uri="{FF2B5EF4-FFF2-40B4-BE49-F238E27FC236}">
                  <a16:creationId xmlns:a16="http://schemas.microsoft.com/office/drawing/2014/main" id="{B45BDF0B-7E47-594E-A70D-1BCFD86E1EC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57400" y="2895600"/>
              <a:ext cx="209550" cy="1128713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8443" name="Picture 14">
              <a:extLst>
                <a:ext uri="{FF2B5EF4-FFF2-40B4-BE49-F238E27FC236}">
                  <a16:creationId xmlns:a16="http://schemas.microsoft.com/office/drawing/2014/main" id="{62212924-83D9-EC41-9B19-29092A70F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813" y="2100263"/>
              <a:ext cx="765175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085984-9AE0-6240-8931-B7D16F92135E}"/>
                  </a:ext>
                </a:extLst>
              </p:cNvPr>
              <p:cNvSpPr txBox="1"/>
              <p:nvPr/>
            </p:nvSpPr>
            <p:spPr>
              <a:xfrm>
                <a:off x="4856163" y="643605"/>
                <a:ext cx="2685351" cy="774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Rejection: accept if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𝑃𝑚𝑎𝑥</m:t>
                        </m:r>
                      </m:den>
                    </m:f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∈[0;1]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085984-9AE0-6240-8931-B7D16F92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63" y="643605"/>
                <a:ext cx="2685351" cy="774699"/>
              </a:xfrm>
              <a:prstGeom prst="rect">
                <a:avLst/>
              </a:prstGeom>
              <a:blipFill>
                <a:blip r:embed="rId8"/>
                <a:stretch>
                  <a:fillRect l="-1887" t="-3226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F3DC1-2B42-224C-8E32-793FEF6D0B9E}"/>
                  </a:ext>
                </a:extLst>
              </p:cNvPr>
              <p:cNvSpPr txBox="1"/>
              <p:nvPr/>
            </p:nvSpPr>
            <p:spPr>
              <a:xfrm>
                <a:off x="7948422" y="707788"/>
                <a:ext cx="20255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Normal distribution</a:t>
                </a:r>
              </a:p>
              <a:p>
                <a:r>
                  <a:rPr lang="en-US" b="0" i="1" dirty="0">
                    <a:solidFill>
                      <a:schemeClr val="tx1"/>
                    </a:solidFill>
                  </a:rPr>
                  <a:t>P(x) ~ </a:t>
                </a:r>
                <a:r>
                  <a:rPr lang="en-US" b="0" dirty="0">
                    <a:solidFill>
                      <a:schemeClr val="tx1"/>
                    </a:solidFill>
                  </a:rPr>
                  <a:t>exp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/2)</a:t>
                </a:r>
                <a14:m>
                  <m:oMath xmlns:m="http://schemas.openxmlformats.org/officeDocument/2006/math">
                    <m:r>
                      <a:rPr lang="en-US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4F3DC1-2B42-224C-8E32-793FEF6D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422" y="707788"/>
                <a:ext cx="2025555" cy="646331"/>
              </a:xfrm>
              <a:prstGeom prst="rect">
                <a:avLst/>
              </a:prstGeom>
              <a:blipFill>
                <a:blip r:embed="rId9"/>
                <a:stretch>
                  <a:fillRect l="-2484" t="-3846" r="-124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310DBDA9-27B3-AB45-AC12-9C4D4668B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0638"/>
            <a:ext cx="8839200" cy="436562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7030A0"/>
                </a:solidFill>
              </a:rPr>
              <a:t>Sampling normal distribution using pseudo-random sequence and rejection method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540A54-2733-7B41-A326-034C833D4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907" y="735806"/>
            <a:ext cx="2320925" cy="4365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en-US" sz="1800" b="1" kern="0" dirty="0"/>
              <a:t>Uniform Quasi-random</a:t>
            </a:r>
          </a:p>
          <a:p>
            <a:pPr>
              <a:defRPr/>
            </a:pPr>
            <a:r>
              <a:rPr lang="en-US" altLang="en-US" sz="1800" b="1" kern="0" dirty="0"/>
              <a:t>(</a:t>
            </a:r>
            <a:r>
              <a:rPr lang="en-US" altLang="en-US" sz="1800" b="1" kern="0" dirty="0" err="1"/>
              <a:t>Sobol</a:t>
            </a:r>
            <a:r>
              <a:rPr lang="en-US" altLang="en-US" sz="1800" b="1" kern="0" dirty="0"/>
              <a:t> sequence)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74190CE-7CED-8D42-B1DD-8C6EBA4C2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2695" y="827882"/>
            <a:ext cx="2286000" cy="4365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en-US" sz="1800" b="1" kern="0" dirty="0"/>
              <a:t>Normal distribution </a:t>
            </a:r>
          </a:p>
        </p:txBody>
      </p:sp>
      <p:pic>
        <p:nvPicPr>
          <p:cNvPr id="21509" name="Picture 18">
            <a:extLst>
              <a:ext uri="{FF2B5EF4-FFF2-40B4-BE49-F238E27FC236}">
                <a16:creationId xmlns:a16="http://schemas.microsoft.com/office/drawing/2014/main" id="{D631854F-DB71-E845-845F-64C50E00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0" y="1414463"/>
            <a:ext cx="2490787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20">
            <a:extLst>
              <a:ext uri="{FF2B5EF4-FFF2-40B4-BE49-F238E27FC236}">
                <a16:creationId xmlns:a16="http://schemas.microsoft.com/office/drawing/2014/main" id="{DAAB857F-50B4-7347-95DC-F3EAE982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0" y="1421605"/>
            <a:ext cx="249078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2">
            <a:extLst>
              <a:ext uri="{FF2B5EF4-FFF2-40B4-BE49-F238E27FC236}">
                <a16:creationId xmlns:a16="http://schemas.microsoft.com/office/drawing/2014/main" id="{DB14320E-2947-5D4B-A45D-9A806B92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4" y="1450975"/>
            <a:ext cx="24907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F47B52D-7F92-D14F-9800-D71AF9BFD15B}"/>
              </a:ext>
            </a:extLst>
          </p:cNvPr>
          <p:cNvGrpSpPr>
            <a:grpSpLocks/>
          </p:cNvGrpSpPr>
          <p:nvPr/>
        </p:nvGrpSpPr>
        <p:grpSpPr bwMode="auto">
          <a:xfrm>
            <a:off x="1905907" y="2682080"/>
            <a:ext cx="2344738" cy="4096103"/>
            <a:chOff x="452437" y="2209800"/>
            <a:chExt cx="2344738" cy="4096103"/>
          </a:xfrm>
        </p:grpSpPr>
        <p:pic>
          <p:nvPicPr>
            <p:cNvPr id="19470" name="Picture 24">
              <a:extLst>
                <a:ext uri="{FF2B5EF4-FFF2-40B4-BE49-F238E27FC236}">
                  <a16:creationId xmlns:a16="http://schemas.microsoft.com/office/drawing/2014/main" id="{F619DDE5-0321-0745-B0C2-96D51B7F2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37" y="3975453"/>
              <a:ext cx="2344738" cy="233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471" name="Straight Arrow Connector 17">
              <a:extLst>
                <a:ext uri="{FF2B5EF4-FFF2-40B4-BE49-F238E27FC236}">
                  <a16:creationId xmlns:a16="http://schemas.microsoft.com/office/drawing/2014/main" id="{64698F56-8D6D-E841-8DC2-CA1F7B5C6D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98625" y="2956721"/>
              <a:ext cx="333783" cy="888996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9472" name="Picture 27">
              <a:extLst>
                <a:ext uri="{FF2B5EF4-FFF2-40B4-BE49-F238E27FC236}">
                  <a16:creationId xmlns:a16="http://schemas.microsoft.com/office/drawing/2014/main" id="{C322B2BB-399C-3347-AD68-873BEDB8E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25" y="2209800"/>
              <a:ext cx="668338" cy="665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7FA4509-2BC2-7A42-BD33-D66BF63A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696" y="4317997"/>
            <a:ext cx="2497137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8E0C97E4-2945-7A43-9E5A-79C06EE77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511" y="5649911"/>
            <a:ext cx="2761457" cy="4365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en-US" sz="1800" b="1" kern="0" dirty="0"/>
              <a:t>Uniform pseudo-random + rejection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1EAB5F-CA0C-4846-8528-84DA9552EE8E}"/>
              </a:ext>
            </a:extLst>
          </p:cNvPr>
          <p:cNvCxnSpPr>
            <a:cxnSpLocks/>
          </p:cNvCxnSpPr>
          <p:nvPr/>
        </p:nvCxnSpPr>
        <p:spPr bwMode="auto">
          <a:xfrm>
            <a:off x="7581883" y="5868193"/>
            <a:ext cx="265130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74F830D-89E8-5644-B7DB-7BC6DF70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511" y="4317997"/>
            <a:ext cx="3189519" cy="1052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en-US" sz="1800" b="1" kern="0" dirty="0"/>
              <a:t>Uniform quasi-random + rejection: the local uniformity is destroyed (broken teeth)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C40CAB-4BFC-F84B-A94E-F12B8A1D7625}"/>
              </a:ext>
            </a:extLst>
          </p:cNvPr>
          <p:cNvCxnSpPr>
            <a:cxnSpLocks/>
          </p:cNvCxnSpPr>
          <p:nvPr/>
        </p:nvCxnSpPr>
        <p:spPr bwMode="auto">
          <a:xfrm flipV="1">
            <a:off x="6892133" y="3667435"/>
            <a:ext cx="954881" cy="780298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04F97C-6868-F14F-976A-14A5D5313705}"/>
                  </a:ext>
                </a:extLst>
              </p:cNvPr>
              <p:cNvSpPr txBox="1"/>
              <p:nvPr/>
            </p:nvSpPr>
            <p:spPr>
              <a:xfrm>
                <a:off x="4896532" y="598425"/>
                <a:ext cx="2685351" cy="774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Rejection: accept if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𝑃𝑚𝑎𝑥</m:t>
                        </m:r>
                      </m:den>
                    </m:f>
                    <m:r>
                      <a:rPr lang="en-US" b="0" i="1" dirty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∈[0;1]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04F97C-6868-F14F-976A-14A5D5313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532" y="598425"/>
                <a:ext cx="2685351" cy="774699"/>
              </a:xfrm>
              <a:prstGeom prst="rect">
                <a:avLst/>
              </a:prstGeom>
              <a:blipFill>
                <a:blip r:embed="rId8"/>
                <a:stretch>
                  <a:fillRect t="-3226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3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Figure1.pdf">
            <a:extLst>
              <a:ext uri="{FF2B5EF4-FFF2-40B4-BE49-F238E27FC236}">
                <a16:creationId xmlns:a16="http://schemas.microsoft.com/office/drawing/2014/main" id="{2A9BADA8-501B-EB44-BD76-AF0FBD97A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9" t="339" b="33640"/>
          <a:stretch>
            <a:fillRect/>
          </a:stretch>
        </p:blipFill>
        <p:spPr bwMode="auto">
          <a:xfrm>
            <a:off x="2629497" y="1884999"/>
            <a:ext cx="1981200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2" descr="Figure2.pdf">
            <a:extLst>
              <a:ext uri="{FF2B5EF4-FFF2-40B4-BE49-F238E27FC236}">
                <a16:creationId xmlns:a16="http://schemas.microsoft.com/office/drawing/2014/main" id="{F7B3B2CF-C30C-8C40-B9A6-B43A8FF6B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9" t="-2756" b="34151"/>
          <a:stretch>
            <a:fillRect/>
          </a:stretch>
        </p:blipFill>
        <p:spPr bwMode="auto">
          <a:xfrm>
            <a:off x="7391396" y="1714544"/>
            <a:ext cx="1889125" cy="386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10">
            <a:extLst>
              <a:ext uri="{FF2B5EF4-FFF2-40B4-BE49-F238E27FC236}">
                <a16:creationId xmlns:a16="http://schemas.microsoft.com/office/drawing/2014/main" id="{CE8B92C9-A0F5-914D-A54C-E3FE8DE83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77" y="1073742"/>
            <a:ext cx="47505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Uniform quasi-random (</a:t>
            </a:r>
            <a:r>
              <a:rPr lang="en-US" altLang="en-US" sz="2000" dirty="0" err="1">
                <a:solidFill>
                  <a:srgbClr val="0000FF"/>
                </a:solidFill>
              </a:rPr>
              <a:t>Sobol</a:t>
            </a:r>
            <a:r>
              <a:rPr lang="en-US" altLang="en-US" sz="2000" dirty="0">
                <a:solidFill>
                  <a:srgbClr val="0000FF"/>
                </a:solidFill>
              </a:rPr>
              <a:t>) sequence</a:t>
            </a:r>
          </a:p>
        </p:txBody>
      </p:sp>
      <p:sp>
        <p:nvSpPr>
          <p:cNvPr id="20488" name="TextBox 11">
            <a:extLst>
              <a:ext uri="{FF2B5EF4-FFF2-40B4-BE49-F238E27FC236}">
                <a16:creationId xmlns:a16="http://schemas.microsoft.com/office/drawing/2014/main" id="{73A069D0-4176-EF42-912D-C296303D3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208" y="1096168"/>
            <a:ext cx="23374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Normal  distribution </a:t>
            </a:r>
          </a:p>
        </p:txBody>
      </p:sp>
      <p:sp>
        <p:nvSpPr>
          <p:cNvPr id="20489" name="Right Arrow 13">
            <a:extLst>
              <a:ext uri="{FF2B5EF4-FFF2-40B4-BE49-F238E27FC236}">
                <a16:creationId xmlns:a16="http://schemas.microsoft.com/office/drawing/2014/main" id="{830CC8D7-3C0E-B045-812A-376030429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767" y="4033558"/>
            <a:ext cx="609600" cy="381000"/>
          </a:xfrm>
          <a:prstGeom prst="rightArrow">
            <a:avLst>
              <a:gd name="adj1" fmla="val 55972"/>
              <a:gd name="adj2" fmla="val 5000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800080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45CDBE1-9AE5-114B-8F29-016DF335C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3152" y="-10710"/>
            <a:ext cx="12265152" cy="77964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en-US" sz="2400" b="1" kern="0" dirty="0">
                <a:solidFill>
                  <a:srgbClr val="7030A0"/>
                </a:solidFill>
              </a:rPr>
              <a:t>A much better method using a uniform low-discrepancy sequence to sample a product distribution,   </a:t>
            </a:r>
            <a:r>
              <a:rPr lang="en-US" altLang="en-US" sz="2400" b="1" kern="0" dirty="0"/>
              <a:t>P(x</a:t>
            </a:r>
            <a:r>
              <a:rPr lang="en-US" altLang="en-US" sz="2400" b="1" kern="0" baseline="-25000" dirty="0"/>
              <a:t>1</a:t>
            </a:r>
            <a:r>
              <a:rPr lang="en-US" altLang="en-US" sz="2400" b="1" kern="0" dirty="0"/>
              <a:t>, …, </a:t>
            </a:r>
            <a:r>
              <a:rPr lang="en-US" altLang="en-US" sz="2400" b="1" kern="0" dirty="0" err="1"/>
              <a:t>x</a:t>
            </a:r>
            <a:r>
              <a:rPr lang="en-US" altLang="en-US" sz="2400" b="1" kern="0" baseline="-25000" dirty="0" err="1"/>
              <a:t>d</a:t>
            </a:r>
            <a:r>
              <a:rPr lang="en-US" altLang="en-US" sz="2400" b="1" kern="0" dirty="0"/>
              <a:t>) = P</a:t>
            </a:r>
            <a:r>
              <a:rPr lang="en-US" altLang="en-US" sz="2400" b="1" kern="0" baseline="-25000" dirty="0"/>
              <a:t>1</a:t>
            </a:r>
            <a:r>
              <a:rPr lang="en-US" altLang="en-US" sz="2400" b="1" kern="0" dirty="0"/>
              <a:t> (x</a:t>
            </a:r>
            <a:r>
              <a:rPr lang="en-US" altLang="en-US" sz="2400" b="1" kern="0" baseline="-25000" dirty="0"/>
              <a:t>1</a:t>
            </a:r>
            <a:r>
              <a:rPr lang="en-US" altLang="en-US" sz="2400" b="1" kern="0" dirty="0"/>
              <a:t>) </a:t>
            </a:r>
            <a:r>
              <a:rPr lang="en-US" altLang="en-US" sz="1400" b="1" kern="0" dirty="0"/>
              <a:t>✕ … ✕ </a:t>
            </a:r>
            <a:r>
              <a:rPr lang="en-US" altLang="en-US" sz="2400" b="1" kern="0" dirty="0"/>
              <a:t>P</a:t>
            </a:r>
            <a:r>
              <a:rPr lang="en-US" altLang="en-US" sz="2400" b="1" kern="0" baseline="-25000" dirty="0"/>
              <a:t>1</a:t>
            </a:r>
            <a:r>
              <a:rPr lang="en-US" altLang="en-US" sz="2400" b="1" kern="0" dirty="0"/>
              <a:t> (</a:t>
            </a:r>
            <a:r>
              <a:rPr lang="en-US" altLang="en-US" sz="2400" b="1" kern="0" dirty="0" err="1"/>
              <a:t>x</a:t>
            </a:r>
            <a:r>
              <a:rPr lang="en-US" altLang="en-US" sz="2400" b="1" kern="0" baseline="-25000" dirty="0" err="1"/>
              <a:t>d</a:t>
            </a:r>
            <a:r>
              <a:rPr lang="en-US" altLang="en-US" sz="2400" b="1" kern="0" dirty="0">
                <a:solidFill>
                  <a:schemeClr val="tx1"/>
                </a:solidFill>
              </a:rPr>
              <a:t>).</a:t>
            </a:r>
            <a:endParaRPr lang="en-US" altLang="en-US" sz="2400" b="1" kern="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A26E15-980E-4446-A928-D32E394604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372" y="5705029"/>
                <a:ext cx="11766388" cy="1154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>
                    <a:solidFill>
                      <a:srgbClr val="800080"/>
                    </a:solidFill>
                  </a:rPr>
                  <a:t>Brown, Georgescu &amp; VM, “Self-consistent phonons revisited. II. A general and efficient method for computing free energies and vibrational spectra of molecules and clusters JCP 2013”                      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en-US" sz="2000" dirty="0">
                    <a:solidFill>
                      <a:srgbClr val="800080"/>
                    </a:solidFill>
                  </a:rPr>
                  <a:t> with </a:t>
                </a:r>
                <a:r>
                  <a:rPr lang="en-US" altLang="en-US" sz="2000" dirty="0"/>
                  <a:t>error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en-US" sz="2000" dirty="0">
                    <a:solidFill>
                      <a:srgbClr val="800080"/>
                    </a:solidFill>
                  </a:rPr>
                  <a:t>  for </a:t>
                </a:r>
                <a:r>
                  <a:rPr lang="en-US" altLang="en-US" sz="2000" dirty="0"/>
                  <a:t>d ~ 10</a:t>
                </a:r>
                <a:r>
                  <a:rPr lang="en-US" altLang="en-US" sz="2000" baseline="30000" dirty="0"/>
                  <a:t>3</a:t>
                </a:r>
                <a:r>
                  <a:rPr lang="en-US" altLang="en-US" sz="2000" dirty="0"/>
                  <a:t> (</a:t>
                </a:r>
                <a:r>
                  <a:rPr lang="en-US" altLang="en-US" sz="2000" dirty="0">
                    <a:solidFill>
                      <a:srgbClr val="7030A0"/>
                    </a:solidFill>
                  </a:rPr>
                  <a:t>when none of the quadrature methods are feasible</a:t>
                </a:r>
                <a:r>
                  <a:rPr lang="en-US" altLang="en-US" sz="2000" dirty="0">
                    <a:solidFill>
                      <a:srgbClr val="80008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A26E15-980E-4446-A928-D32E3946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372" y="5705029"/>
                <a:ext cx="11766388" cy="1154227"/>
              </a:xfrm>
              <a:prstGeom prst="rect">
                <a:avLst/>
              </a:prstGeom>
              <a:blipFill>
                <a:blip r:embed="rId5"/>
                <a:stretch>
                  <a:fillRect t="-3297" b="-5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D29E41E-DD1E-F94C-B004-2A80E35386C2}"/>
              </a:ext>
            </a:extLst>
          </p:cNvPr>
          <p:cNvSpPr txBox="1"/>
          <p:nvPr/>
        </p:nvSpPr>
        <p:spPr>
          <a:xfrm>
            <a:off x="4694217" y="2140757"/>
            <a:ext cx="2552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kern="0" dirty="0">
                <a:solidFill>
                  <a:srgbClr val="0070C0"/>
                </a:solidFill>
              </a:rPr>
              <a:t>Using inverse Cumulative Distribution Function: all points will be preserved together with their local uniformity property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76129-7445-F34F-83E3-CD1326019D5C}"/>
              </a:ext>
            </a:extLst>
          </p:cNvPr>
          <p:cNvSpPr txBox="1"/>
          <p:nvPr/>
        </p:nvSpPr>
        <p:spPr>
          <a:xfrm>
            <a:off x="1671373" y="188190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3D1E8-696E-A24C-BA7F-9731EE236ACB}"/>
              </a:ext>
            </a:extLst>
          </p:cNvPr>
          <p:cNvSpPr txBox="1"/>
          <p:nvPr/>
        </p:nvSpPr>
        <p:spPr>
          <a:xfrm>
            <a:off x="1671373" y="383770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N=256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3FDF24-6DD9-7D47-AE1F-22E06E7A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615" y="2436920"/>
            <a:ext cx="1524427" cy="246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40F01-88F8-A64E-B40C-FD4769052841}"/>
              </a:ext>
            </a:extLst>
          </p:cNvPr>
          <p:cNvSpPr txBox="1"/>
          <p:nvPr/>
        </p:nvSpPr>
        <p:spPr>
          <a:xfrm>
            <a:off x="10027615" y="4977685"/>
            <a:ext cx="149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Sandra Brown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/>
      <p:bldP spid="20489" grpId="0" animBg="1"/>
      <p:bldP spid="4" grpId="0"/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8142F8F-FD78-F949-97A3-756236374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9188" y="3222233"/>
            <a:ext cx="3602448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7030A0"/>
                </a:solidFill>
              </a:rPr>
              <a:t>Can we do better?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78EA01-B82E-CC4F-8600-30F4D971C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139" y="4988028"/>
            <a:ext cx="6996545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en-US" sz="3600" b="1" kern="0" dirty="0">
                <a:solidFill>
                  <a:srgbClr val="7030A0"/>
                </a:solidFill>
              </a:rPr>
              <a:t>Non-uniform </a:t>
            </a:r>
            <a:r>
              <a:rPr lang="en-US" altLang="en-US" sz="3600" b="1" kern="0" dirty="0">
                <a:solidFill>
                  <a:srgbClr val="FF0000"/>
                </a:solidFill>
              </a:rPr>
              <a:t>quasi - regular</a:t>
            </a:r>
            <a:r>
              <a:rPr lang="en-US" altLang="en-US" sz="3600" b="1" kern="0" dirty="0">
                <a:solidFill>
                  <a:srgbClr val="7030A0"/>
                </a:solidFill>
              </a:rPr>
              <a:t> grid?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C2995E-90C0-B14B-A430-2770CEA3A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033504" cy="2971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altLang="en-US" sz="2800" b="1" kern="0" dirty="0">
                <a:solidFill>
                  <a:srgbClr val="7030A0"/>
                </a:solidFill>
              </a:rPr>
              <a:t>The bad news is that a low-discrepancy sequence, as defined for the uniform distribution, is straightforward to transform to a multidimensional distribution </a:t>
            </a:r>
            <a:r>
              <a:rPr lang="en-US" altLang="en-US" sz="2800" b="1" kern="0" dirty="0"/>
              <a:t>P(x)</a:t>
            </a:r>
            <a:r>
              <a:rPr lang="en-US" altLang="en-US" sz="2800" b="1" kern="0" dirty="0">
                <a:solidFill>
                  <a:srgbClr val="7030A0"/>
                </a:solidFill>
              </a:rPr>
              <a:t> only for special cases (e.g., when </a:t>
            </a:r>
            <a:r>
              <a:rPr lang="en-US" altLang="en-US" sz="2800" b="1" kern="0" dirty="0"/>
              <a:t>P(x) </a:t>
            </a:r>
            <a:r>
              <a:rPr lang="en-US" altLang="en-US" sz="2800" b="1" kern="0" dirty="0">
                <a:solidFill>
                  <a:srgbClr val="7030A0"/>
                </a:solidFill>
              </a:rPr>
              <a:t>is a product of </a:t>
            </a:r>
            <a:r>
              <a:rPr lang="en-US" altLang="en-US" sz="2800" b="1" kern="0" dirty="0"/>
              <a:t>1D </a:t>
            </a:r>
            <a:r>
              <a:rPr lang="en-US" altLang="en-US" sz="2800" b="1" kern="0" dirty="0">
                <a:solidFill>
                  <a:srgbClr val="7030A0"/>
                </a:solidFill>
              </a:rPr>
              <a:t>distributions,</a:t>
            </a:r>
            <a:r>
              <a:rPr lang="en-US" altLang="en-US" sz="2800" b="1" kern="0" dirty="0"/>
              <a:t> P(x</a:t>
            </a:r>
            <a:r>
              <a:rPr lang="en-US" altLang="en-US" sz="2800" b="1" kern="0" baseline="-25000" dirty="0"/>
              <a:t>1</a:t>
            </a:r>
            <a:r>
              <a:rPr lang="en-US" altLang="en-US" sz="2800" b="1" kern="0" dirty="0"/>
              <a:t>, …, </a:t>
            </a:r>
            <a:r>
              <a:rPr lang="en-US" altLang="en-US" sz="2800" b="1" kern="0" dirty="0" err="1"/>
              <a:t>x</a:t>
            </a:r>
            <a:r>
              <a:rPr lang="en-US" altLang="en-US" sz="2800" b="1" kern="0" baseline="-25000" dirty="0" err="1"/>
              <a:t>d</a:t>
            </a:r>
            <a:r>
              <a:rPr lang="en-US" altLang="en-US" sz="2800" b="1" kern="0" dirty="0"/>
              <a:t>) = P</a:t>
            </a:r>
            <a:r>
              <a:rPr lang="en-US" altLang="en-US" sz="2800" b="1" kern="0" baseline="-25000" dirty="0"/>
              <a:t>1</a:t>
            </a:r>
            <a:r>
              <a:rPr lang="en-US" altLang="en-US" sz="2800" b="1" kern="0" dirty="0"/>
              <a:t> (x</a:t>
            </a:r>
            <a:r>
              <a:rPr lang="en-US" altLang="en-US" sz="2800" b="1" kern="0" baseline="-25000" dirty="0"/>
              <a:t>1</a:t>
            </a:r>
            <a:r>
              <a:rPr lang="en-US" altLang="en-US" sz="2800" b="1" kern="0" dirty="0"/>
              <a:t>) </a:t>
            </a:r>
            <a:r>
              <a:rPr lang="en-US" altLang="en-US" sz="1600" b="1" kern="0" dirty="0"/>
              <a:t>✕ … ✕ </a:t>
            </a:r>
            <a:r>
              <a:rPr lang="en-US" altLang="en-US" sz="2800" b="1" kern="0" dirty="0"/>
              <a:t>P</a:t>
            </a:r>
            <a:r>
              <a:rPr lang="en-US" altLang="en-US" sz="2800" b="1" kern="0" baseline="-25000" dirty="0"/>
              <a:t>1</a:t>
            </a:r>
            <a:r>
              <a:rPr lang="en-US" altLang="en-US" sz="2800" b="1" kern="0" dirty="0"/>
              <a:t> (</a:t>
            </a:r>
            <a:r>
              <a:rPr lang="en-US" altLang="en-US" sz="2800" b="1" kern="0" dirty="0" err="1"/>
              <a:t>x</a:t>
            </a:r>
            <a:r>
              <a:rPr lang="en-US" altLang="en-US" sz="2800" b="1" kern="0" baseline="-25000" dirty="0" err="1"/>
              <a:t>d</a:t>
            </a:r>
            <a:r>
              <a:rPr lang="en-US" altLang="en-US" sz="2800" b="1" kern="0" dirty="0"/>
              <a:t>), </a:t>
            </a:r>
            <a:r>
              <a:rPr lang="en-US" altLang="en-US" sz="2800" b="1" kern="0" dirty="0">
                <a:solidFill>
                  <a:srgbClr val="7030A0"/>
                </a:solidFill>
              </a:rPr>
              <a:t>and</a:t>
            </a:r>
            <a:r>
              <a:rPr lang="en-US" altLang="en-US" sz="2800" b="1" kern="0" dirty="0"/>
              <a:t> </a:t>
            </a:r>
            <a:r>
              <a:rPr lang="en-US" altLang="en-US" sz="2800" b="1" kern="0" dirty="0">
                <a:solidFill>
                  <a:srgbClr val="7030A0"/>
                </a:solidFill>
              </a:rPr>
              <a:t>the rejection method in conjunction with a low-discrepancy sequence is not appealing.</a:t>
            </a:r>
            <a:endParaRPr lang="en-US" altLang="en-US" sz="2800" b="1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9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Content Placeholder 2">
                <a:extLst>
                  <a:ext uri="{FF2B5EF4-FFF2-40B4-BE49-F238E27FC236}">
                    <a16:creationId xmlns:a16="http://schemas.microsoft.com/office/drawing/2014/main" id="{421DE7F9-D04F-A44A-9179-81DCC389532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975946"/>
                <a:ext cx="12192000" cy="58820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000" dirty="0">
                    <a:solidFill>
                      <a:srgbClr val="7030A0"/>
                    </a:solidFill>
                  </a:rPr>
                  <a:t>Given a general (normalized) </a:t>
                </a:r>
                <a:r>
                  <a:rPr lang="en-US" altLang="en-US" sz="2000" i="1" dirty="0"/>
                  <a:t>d</a:t>
                </a:r>
                <a:r>
                  <a:rPr lang="en-US" altLang="en-US" sz="2000" dirty="0">
                    <a:solidFill>
                      <a:srgbClr val="7030A0"/>
                    </a:solidFill>
                  </a:rPr>
                  <a:t>-dimensional distribution function </a:t>
                </a:r>
                <a:r>
                  <a:rPr lang="en-US" sz="2000" i="1" kern="0" dirty="0"/>
                  <a:t>P(x)</a:t>
                </a:r>
                <a:r>
                  <a:rPr lang="en-US" altLang="en-US" sz="2000" dirty="0">
                    <a:solidFill>
                      <a:srgbClr val="7030A0"/>
                    </a:solidFill>
                  </a:rPr>
                  <a:t>,  consider points </a:t>
                </a:r>
                <a:r>
                  <a:rPr lang="en-US" altLang="en-US" sz="2000" dirty="0"/>
                  <a:t>{</a:t>
                </a:r>
                <a:r>
                  <a:rPr lang="en-US" altLang="en-US" sz="2000" b="1" dirty="0"/>
                  <a:t>x</a:t>
                </a:r>
                <a:r>
                  <a:rPr lang="en-US" altLang="en-US" sz="2000" i="1" baseline="-25000" dirty="0"/>
                  <a:t>i</a:t>
                </a:r>
                <a:r>
                  <a:rPr lang="en-US" altLang="en-US" sz="2000" dirty="0"/>
                  <a:t>}</a:t>
                </a:r>
                <a:r>
                  <a:rPr lang="en-US" altLang="en-US" sz="2000" i="1" baseline="-25000" dirty="0"/>
                  <a:t>  </a:t>
                </a:r>
                <a:r>
                  <a:rPr lang="en-US" altLang="en-US" sz="2000" i="1" dirty="0"/>
                  <a:t>(</a:t>
                </a:r>
                <a:r>
                  <a:rPr lang="en-US" altLang="en-US" sz="2000" i="1" dirty="0" err="1"/>
                  <a:t>i</a:t>
                </a:r>
                <a:r>
                  <a:rPr lang="en-US" altLang="en-US" sz="2000" i="1" dirty="0"/>
                  <a:t>=1, … , N) </a:t>
                </a:r>
              </a:p>
              <a:p>
                <a:pPr marL="0" indent="0">
                  <a:buNone/>
                </a:pPr>
                <a:r>
                  <a:rPr lang="en-US" altLang="en-US" sz="2000" dirty="0">
                    <a:solidFill>
                      <a:srgbClr val="7030A0"/>
                    </a:solidFill>
                  </a:rPr>
                  <a:t>and a purely repulsive homogeneous pair potential:</a:t>
                </a:r>
              </a:p>
              <a:p>
                <a:pPr marL="0" indent="0"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/</a:t>
                </a:r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                (e.g.   </a:t>
                </a:r>
                <a14:m>
                  <m:oMath xmlns:m="http://schemas.openxmlformats.org/officeDocument/2006/math">
                    <m:r>
                      <a:rPr lang="en-US" alt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=9+</m:t>
                    </m:r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)</a:t>
                </a:r>
              </a:p>
              <a:p>
                <a:pPr marL="0" indent="0">
                  <a:buNone/>
                </a:pP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en-US" sz="2000" dirty="0">
                    <a:solidFill>
                      <a:srgbClr val="7030A0"/>
                    </a:solidFill>
                  </a:rPr>
                  <a:t>with the position-dependent </a:t>
                </a:r>
                <a:r>
                  <a:rPr lang="en-US" sz="2000" kern="0" dirty="0">
                    <a:solidFill>
                      <a:srgbClr val="7030A0"/>
                    </a:solidFill>
                  </a:rPr>
                  <a:t>parameter     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solidFill>
                      <a:schemeClr val="tx1"/>
                    </a:solidFill>
                  </a:rPr>
                  <a:t> =</a:t>
                </a:r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c [N</a:t>
                </a:r>
                <a:r>
                  <a:rPr lang="en-US" alt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</a:t>
                </a:r>
                <a:r>
                  <a:rPr lang="en-US" alt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</m:t>
                        </m:r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2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en-US" sz="2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and       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en-US" sz="20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en-US" sz="1800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>
                  <a:buNone/>
                  <a:defRPr/>
                </a:pPr>
                <a:r>
                  <a:rPr lang="en-US" sz="2000" dirty="0">
                    <a:solidFill>
                      <a:srgbClr val="7030A0"/>
                    </a:solidFill>
                  </a:rPr>
                  <a:t>The quasi-regular points </a:t>
                </a:r>
                <a:r>
                  <a:rPr lang="en-US" sz="2000" dirty="0"/>
                  <a:t>{</a:t>
                </a:r>
                <a:r>
                  <a:rPr lang="en-US" sz="2000" b="1" dirty="0"/>
                  <a:t>x</a:t>
                </a:r>
                <a:r>
                  <a:rPr lang="en-US" sz="2000" i="1" baseline="-25000" dirty="0"/>
                  <a:t>i</a:t>
                </a:r>
                <a:r>
                  <a:rPr lang="en-US" sz="2000" dirty="0"/>
                  <a:t>}</a:t>
                </a:r>
                <a:r>
                  <a:rPr lang="en-US" sz="2000" i="1" baseline="-25000" dirty="0"/>
                  <a:t> </a:t>
                </a:r>
                <a:r>
                  <a:rPr lang="en-US" sz="2000" dirty="0">
                    <a:solidFill>
                      <a:srgbClr val="7030A0"/>
                    </a:solidFill>
                  </a:rPr>
                  <a:t>are then obtained by minimizing the energy functional:</a:t>
                </a:r>
              </a:p>
              <a:p>
                <a:pPr marL="0" indent="0">
                  <a:buNone/>
                  <a:defRPr/>
                </a:pPr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/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/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altLang="en-US" sz="20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altLang="en-US" sz="2000" i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en-US" sz="20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en-US" sz="2000" dirty="0">
                              <a:solidFill>
                                <a:schemeClr val="tx1"/>
                              </a:solidFill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US" altLang="en-US" sz="20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en-US" altLang="en-US" sz="20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en-US" sz="18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en-US" sz="2400" dirty="0">
                    <a:solidFill>
                      <a:srgbClr val="7030A0"/>
                    </a:solidFill>
                  </a:rPr>
                  <a:t>   We do not need to know the constant </a:t>
                </a:r>
                <a:r>
                  <a:rPr lang="en-US" altLang="en-US" sz="2400" dirty="0"/>
                  <a:t>c</a:t>
                </a:r>
                <a:r>
                  <a:rPr lang="en-US" altLang="en-US" sz="2400" dirty="0">
                    <a:solidFill>
                      <a:srgbClr val="7030A0"/>
                    </a:solidFill>
                  </a:rPr>
                  <a:t> and hence we can use unnormalized </a:t>
                </a:r>
                <a:r>
                  <a:rPr lang="en-US" altLang="en-US" sz="2400" i="1" dirty="0"/>
                  <a:t>P(x)</a:t>
                </a:r>
                <a:r>
                  <a:rPr lang="en-US" altLang="en-US" sz="2400" dirty="0">
                    <a:solidFill>
                      <a:srgbClr val="7030A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23554" name="Content Placeholder 2">
                <a:extLst>
                  <a:ext uri="{FF2B5EF4-FFF2-40B4-BE49-F238E27FC236}">
                    <a16:creationId xmlns:a16="http://schemas.microsoft.com/office/drawing/2014/main" id="{421DE7F9-D04F-A44A-9179-81DCC38953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75946"/>
                <a:ext cx="12192000" cy="5882054"/>
              </a:xfrm>
              <a:blipFill>
                <a:blip r:embed="rId2"/>
                <a:stretch>
                  <a:fillRect l="-520" t="-1078" b="-10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C84F2F3-C5A4-CB4C-A57D-AD98D96DD2C4}"/>
              </a:ext>
            </a:extLst>
          </p:cNvPr>
          <p:cNvSpPr txBox="1">
            <a:spLocks noChangeArrowheads="1"/>
          </p:cNvSpPr>
          <p:nvPr/>
        </p:nvSpPr>
        <p:spPr>
          <a:xfrm>
            <a:off x="976822" y="100115"/>
            <a:ext cx="10219592" cy="73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0070C0"/>
                </a:solidFill>
              </a:rPr>
              <a:t>Quasi-regular grid                          </a:t>
            </a:r>
            <a:r>
              <a:rPr lang="en-US" altLang="en-US" sz="2000" b="1" dirty="0">
                <a:solidFill>
                  <a:srgbClr val="0070C0"/>
                </a:solidFill>
              </a:rPr>
              <a:t>Shane Flynn and VM (JCP 2019, JCTC 2021).</a:t>
            </a:r>
          </a:p>
        </p:txBody>
      </p:sp>
      <p:pic>
        <p:nvPicPr>
          <p:cNvPr id="5" name="Picture 7" descr="Image may contain: 4 people, including Vladimir Mandelshtam and Joel Mallory, people smiling, people standing, tree, plant, shoes and outdoor">
            <a:extLst>
              <a:ext uri="{FF2B5EF4-FFF2-40B4-BE49-F238E27FC236}">
                <a16:creationId xmlns:a16="http://schemas.microsoft.com/office/drawing/2014/main" id="{01FB8345-97B5-D243-B346-763FB67B8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2" t="24484" r="26342" b="45587"/>
          <a:stretch/>
        </p:blipFill>
        <p:spPr bwMode="auto">
          <a:xfrm>
            <a:off x="10444668" y="2680347"/>
            <a:ext cx="1503492" cy="24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61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CFE1BDAC-BBA9-E746-ACFC-58A0563DD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19400" y="20638"/>
            <a:ext cx="6248400" cy="436562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7030A0"/>
                </a:solidFill>
              </a:rPr>
              <a:t>Normal distribution (</a:t>
            </a:r>
            <a:r>
              <a:rPr lang="en-US" altLang="en-US" sz="2000" b="1" i="1" dirty="0">
                <a:solidFill>
                  <a:srgbClr val="7030A0"/>
                </a:solidFill>
              </a:rPr>
              <a:t>N</a:t>
            </a:r>
            <a:r>
              <a:rPr lang="en-US" altLang="en-US" sz="2000" b="1" dirty="0">
                <a:solidFill>
                  <a:srgbClr val="7030A0"/>
                </a:solidFill>
              </a:rPr>
              <a:t>=128)</a:t>
            </a:r>
          </a:p>
        </p:txBody>
      </p:sp>
      <p:pic>
        <p:nvPicPr>
          <p:cNvPr id="24578" name="Picture 8">
            <a:extLst>
              <a:ext uri="{FF2B5EF4-FFF2-40B4-BE49-F238E27FC236}">
                <a16:creationId xmlns:a16="http://schemas.microsoft.com/office/drawing/2014/main" id="{DE6C218D-4039-2C45-A614-AF7A7A76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6" y="609600"/>
            <a:ext cx="57626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28D56B-AE7A-6142-918C-7CE03DD30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609601"/>
            <a:ext cx="2819400" cy="3133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460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F9C85-9A64-534B-A97E-6C08DDB08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6" y="3743326"/>
            <a:ext cx="2943225" cy="3114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460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9CDB-F9AC-9B46-80FB-FCC93EB37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6" y="3733801"/>
            <a:ext cx="2943225" cy="3114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4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6480C6-35AC-BD40-855B-21885CE1D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01714" y="334799"/>
                <a:ext cx="4587277" cy="10668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800" b="1" dirty="0">
                    <a:solidFill>
                      <a:srgbClr val="7030A0"/>
                    </a:solidFill>
                  </a:rPr>
                  <a:t>Assessing the regularity and consistency of a grid sampled from a given  distribution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1" dirty="0" smtClean="0">
                        <a:solidFill>
                          <a:schemeClr val="tx1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sz="2800" b="1" i="1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sz="2800" b="1" i="1" dirty="0" smtClean="0">
                        <a:solidFill>
                          <a:schemeClr val="tx1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2800" b="1" i="1" dirty="0" smtClean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6480C6-35AC-BD40-855B-21885CE1D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1714" y="334799"/>
                <a:ext cx="4587277" cy="1066800"/>
              </a:xfrm>
              <a:blipFill>
                <a:blip r:embed="rId2"/>
                <a:stretch>
                  <a:fillRect l="-2210" t="-10588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89658E7-6E32-7E47-B5FA-728F879D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15" y="1935924"/>
            <a:ext cx="4587277" cy="4587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282839-DFC9-0C44-8E20-95140F8194AE}"/>
                  </a:ext>
                </a:extLst>
              </p:cNvPr>
              <p:cNvSpPr txBox="1"/>
              <p:nvPr/>
            </p:nvSpPr>
            <p:spPr>
              <a:xfrm>
                <a:off x="4975045" y="334799"/>
                <a:ext cx="7216955" cy="318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  <a:cs typeface="Calibri" panose="020F0502020204030204" pitchFamily="34" charset="0"/>
                  </a:rPr>
                  <a:t>The pair distances are expected to scale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~[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−1/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i="0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0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Scaled</m:t>
                      </m:r>
                      <m: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radial</m:t>
                      </m:r>
                      <m: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pair</m:t>
                      </m:r>
                      <m: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correlation</m:t>
                      </m:r>
                      <m: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function</m:t>
                      </m:r>
                      <m:r>
                        <a:rPr lang="en-US" sz="2400" b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i="1" dirty="0">
                  <a:solidFill>
                    <a:srgbClr val="7030A0"/>
                  </a:solidFill>
                  <a:latin typeface="+mj-lt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endParaRPr lang="en-US" sz="2400" i="1" dirty="0">
                  <a:solidFill>
                    <a:srgbClr val="7030A0"/>
                  </a:solidFill>
                  <a:latin typeface="+mj-lt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1/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j-lt"/>
                    <a:cs typeface="Calibri" panose="020F0502020204030204" pitchFamily="34" charset="0"/>
                  </a:rPr>
                  <a:t>}</a:t>
                </a:r>
              </a:p>
              <a:p>
                <a:endParaRPr lang="en-US" dirty="0">
                  <a:solidFill>
                    <a:srgbClr val="7030A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Calibri" panose="020F0502020204030204" pitchFamily="34" charset="0"/>
                  </a:rPr>
                  <a:t>                 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+mj-lt"/>
                    <a:cs typeface="Calibri" panose="020F0502020204030204" pitchFamily="34" charset="0"/>
                  </a:rPr>
                  <a:t>)</a:t>
                </a:r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Calibri" panose="020F0502020204030204" pitchFamily="34" charset="0"/>
                  </a:rPr>
                  <a:t> is the standard radial pair    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  <a:latin typeface="+mj-lt"/>
                    <a:cs typeface="Calibri" panose="020F0502020204030204" pitchFamily="34" charset="0"/>
                  </a:rPr>
                  <a:t>                             correlation function. </a:t>
                </a:r>
                <a:endParaRPr lang="en-US" sz="2400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282839-DFC9-0C44-8E20-95140F81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45" y="334799"/>
                <a:ext cx="7216955" cy="3181127"/>
              </a:xfrm>
              <a:prstGeom prst="rect">
                <a:avLst/>
              </a:prstGeom>
              <a:blipFill>
                <a:blip r:embed="rId4"/>
                <a:stretch>
                  <a:fillRect l="-1228" t="-797" b="-3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64B62D5-EBFD-0B49-8A10-6DAA1F7E6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673" y="3665533"/>
            <a:ext cx="4773012" cy="2857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7E2C19-6155-AC4B-9EB1-618821B55590}"/>
              </a:ext>
            </a:extLst>
          </p:cNvPr>
          <p:cNvSpPr txBox="1"/>
          <p:nvPr/>
        </p:nvSpPr>
        <p:spPr>
          <a:xfrm>
            <a:off x="6662673" y="6488668"/>
            <a:ext cx="326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0.0                                              1.0</a:t>
            </a:r>
          </a:p>
        </p:txBody>
      </p:sp>
    </p:spTree>
    <p:extLst>
      <p:ext uri="{BB962C8B-B14F-4D97-AF65-F5344CB8AC3E}">
        <p14:creationId xmlns:p14="http://schemas.microsoft.com/office/powerpoint/2010/main" val="413734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5017</TotalTime>
  <Words>1399</Words>
  <Application>Microsoft Macintosh PowerPoint</Application>
  <PresentationFormat>Widescreen</PresentationFormat>
  <Paragraphs>144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Comic Sans MS</vt:lpstr>
      <vt:lpstr>Times</vt:lpstr>
      <vt:lpstr>Office Theme</vt:lpstr>
      <vt:lpstr>PowerPoint Presentation</vt:lpstr>
      <vt:lpstr>PowerPoint Presentation</vt:lpstr>
      <vt:lpstr>Example: Sampling a general distribution P(x) using a pseudo-random sequence</vt:lpstr>
      <vt:lpstr>Sampling normal distribution using pseudo-random sequence and rejection method</vt:lpstr>
      <vt:lpstr>PowerPoint Presentation</vt:lpstr>
      <vt:lpstr>Can we do better?</vt:lpstr>
      <vt:lpstr>PowerPoint Presentation</vt:lpstr>
      <vt:lpstr>Normal distribution (N=128)</vt:lpstr>
      <vt:lpstr>Assessing the regularity and consistency of a grid sampled from a given  distribution "P(r)" </vt:lpstr>
      <vt:lpstr>Calculating vibrational molecular spectra using distributed Gaussian basis.</vt:lpstr>
      <vt:lpstr>Calculating eigenenergies and eigenfunctions of a d-dimensional Hamiltonian using a distributed Gaussian basis in Cartesian coordinates</vt:lpstr>
      <vt:lpstr>PowerPoint Presentation</vt:lpstr>
      <vt:lpstr>Given a potential energy V(r), how to distribute Gaussians?</vt:lpstr>
      <vt:lpstr>Sampling the 2D Morse potential</vt:lpstr>
      <vt:lpstr>2D Morse potential. </vt:lpstr>
      <vt:lpstr>2D Morse potential. </vt:lpstr>
      <vt:lpstr>2D Morse potential. </vt:lpstr>
      <vt:lpstr>2D Morse potential. </vt:lpstr>
      <vt:lpstr>6D Morse oscillator  Distributed Gaussian basis using N=8,000  Recall: using semiclassical argument we expect the optimal distribution for a d-dimensional case to be                                          P(ri)=[Ecut-V(ri)]-γ    with   γ=d/2  = 3 </vt:lpstr>
      <vt:lpstr>Calculating vibrational energies of a K-atom molecule using a rotationally and translationally invariant (Gaussian?) basis: we cannot use Cartesian coordinates</vt:lpstr>
      <vt:lpstr>PowerPoint Presentation</vt:lpstr>
      <vt:lpstr>Molecular spectra calculations using internal coordinates, distributed  Gaussian basis, and the collocation method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59</cp:revision>
  <dcterms:created xsi:type="dcterms:W3CDTF">2021-04-07T16:40:48Z</dcterms:created>
  <dcterms:modified xsi:type="dcterms:W3CDTF">2022-02-16T19:03:31Z</dcterms:modified>
</cp:coreProperties>
</file>